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380" r:id="rId3"/>
    <p:sldId id="2216" r:id="rId4"/>
    <p:sldId id="2217" r:id="rId5"/>
    <p:sldId id="2219" r:id="rId6"/>
    <p:sldId id="257" r:id="rId7"/>
    <p:sldId id="261" r:id="rId8"/>
    <p:sldId id="262" r:id="rId9"/>
    <p:sldId id="263" r:id="rId10"/>
    <p:sldId id="526" r:id="rId11"/>
    <p:sldId id="260" r:id="rId12"/>
    <p:sldId id="268" r:id="rId13"/>
    <p:sldId id="266" r:id="rId14"/>
    <p:sldId id="269" r:id="rId15"/>
    <p:sldId id="270" r:id="rId16"/>
    <p:sldId id="273" r:id="rId17"/>
    <p:sldId id="274" r:id="rId18"/>
    <p:sldId id="275" r:id="rId19"/>
    <p:sldId id="523" r:id="rId20"/>
    <p:sldId id="524" r:id="rId21"/>
    <p:sldId id="2223" r:id="rId22"/>
    <p:sldId id="2224" r:id="rId23"/>
    <p:sldId id="2225" r:id="rId24"/>
    <p:sldId id="2257" r:id="rId25"/>
    <p:sldId id="2258" r:id="rId26"/>
    <p:sldId id="2259" r:id="rId27"/>
    <p:sldId id="2261" r:id="rId28"/>
    <p:sldId id="2260" r:id="rId29"/>
    <p:sldId id="287" r:id="rId30"/>
    <p:sldId id="259" r:id="rId31"/>
    <p:sldId id="2263" r:id="rId32"/>
    <p:sldId id="2266" r:id="rId33"/>
    <p:sldId id="2267" r:id="rId34"/>
    <p:sldId id="2268" r:id="rId35"/>
    <p:sldId id="2269" r:id="rId36"/>
    <p:sldId id="52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82"/>
    <p:restoredTop sz="94623"/>
  </p:normalViewPr>
  <p:slideViewPr>
    <p:cSldViewPr snapToGrid="0" snapToObjects="1">
      <p:cViewPr varScale="1">
        <p:scale>
          <a:sx n="134" d="100"/>
          <a:sy n="134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tif>
</file>

<file path=ppt/media/image11.jpg>
</file>

<file path=ppt/media/image12.png>
</file>

<file path=ppt/media/image2.tiff>
</file>

<file path=ppt/media/image3.tiff>
</file>

<file path=ppt/media/image31.png>
</file>

<file path=ppt/media/image32.png>
</file>

<file path=ppt/media/image4.tiff>
</file>

<file path=ppt/media/image5.jpg>
</file>

<file path=ppt/media/image6.tif>
</file>

<file path=ppt/media/image7.tif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DCFEB-B906-A742-8BED-7CF5F508F598}" type="datetimeFigureOut">
              <a:rPr lang="en-US" smtClean="0"/>
              <a:t>10/29/21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F05F78-DFBD-0548-847A-26CB9C5B5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0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3191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05F78-DFBD-0548-847A-26CB9C5B537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17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1f042c0c8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1f042c0c8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4454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4CB52-C707-2849-AD59-73B803946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A78308-BF21-D94B-A0D7-A04F5649A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EF146-DC24-B945-9233-837D25377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9093C-4C05-6D46-B56F-6C459F1F114F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D7A56-60CA-4640-8ADF-6394F3696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A824D-C9FF-8C4F-AD54-0C266263A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8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0A502-A635-B347-868B-72A624EC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D80832-ACF4-1C44-B74D-AEB5E3074C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A5F65-4193-F347-BD13-2EDB03111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A7F92-1564-DC4A-81E1-A3E2639BA564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3FF59-434E-B845-A630-CE15323DC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5E6E6-2BD4-C044-A13D-509B32FF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1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A8ED68-3B22-A04C-B2B2-27985D12AE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CD427-D5FE-A04C-98F5-9C0E56F3F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BC42E-6B85-DA4C-B745-9FF10994F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39C5-3229-1047-9CE0-7D4A76653AA4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CF555-4FCD-8B4C-B2F1-96F663116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6FD0A-C9AF-2B4E-8048-45C6E3B5B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541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027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62AC-D757-B641-A643-DA714FCE1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CBC-9467-4945-9FFB-B16A064C4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72DEE-F5F3-6944-BC1E-F80DA8FCA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31EB9-AD1E-194B-A85A-99E13AFD868F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764B3-5813-A543-85CD-66C9C3D4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85071-2A68-384F-8CE6-3B15AE7F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8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145FA-E1C4-804F-B3B5-ECBAC3F8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967E9-43C6-7049-93D0-13F21C535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87647-F429-8C45-818F-2C8856C68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4F3F7-EF12-EA4F-971E-4D81909A2894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A9382-FDBB-D044-904D-0BA52202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39388-C6DA-2345-8AF1-65F91042C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7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900B5-F437-2142-B12C-6DA30F86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CD9A-9FD1-4F4B-BB24-2D7E186CA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6A30D2-98FC-D246-BF96-B9DB5A7FC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AC142-CB70-9F49-AEFB-30CD9B42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79037-30E8-6242-81A8-8B8D47A407FA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C88DD-62F5-E046-8ACD-2F807DC4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33CCA-7473-EC46-8B05-7C3CF95A6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3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6A6BB-535F-1045-95E6-12F22466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8F0CD-937D-8C44-9E92-8C0F72BB1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D10E3-B7C2-8B44-8638-E62273C7B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BB042E-BCF1-784F-ADB9-3FFCC37A3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CF50EB-9757-2049-89CC-3F6C739FE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34324-96FA-2C4B-B2D8-1BDFDFD3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785EF-B3E7-3D4B-B3D5-9A9F09535260}" type="datetime1">
              <a:rPr lang="en-US" smtClean="0"/>
              <a:t>10/29/21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78BE91-9813-ED40-85F8-88341CA8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431E7E-1E93-C34B-A899-DD79FA02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97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C6BC7-05B4-BF48-B0FC-B9DB2D44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509D63-6ECF-704C-85A8-6C591E73C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69E7-4DB8-6F44-8F22-F30C8F6F645B}" type="datetime1">
              <a:rPr lang="en-US" smtClean="0"/>
              <a:t>10/29/21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2A5B69-B45A-4D40-B44C-CB97073D4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7ADFFC-A6ED-BF4B-9B55-84BF1FC37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6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07A05E-5892-114D-8F06-6B5E1E37F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3F6E6-0A71-FE4F-BF97-C251E13D5731}" type="datetime1">
              <a:rPr lang="en-US" smtClean="0"/>
              <a:t>10/29/21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A305D9-6313-3949-9574-A8CAAAA9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70FB4-5F91-594E-AFA0-38C1D401D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36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2194-2776-7D47-8765-ABCE6A2EC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6ABFA-569C-ED49-964E-64EB774C1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A49E8-7D04-AC4E-983F-1C7966107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3C884-9B4F-5E4D-9349-F8539A7D5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C7C9-FCFA-3B4C-B599-900B0B0705F4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CE28D-CE60-8D40-B4DA-21E3DF035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88B55-0F32-ED43-B2BF-FB7B341C3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EACF-EFA2-0342-A088-A0D228D7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536CC3-E335-5349-9D16-A7F2AEE67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14A7-F08D-C64A-A171-077B8D1B7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7A5F5-3677-904B-B933-273098647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FC7F0-F0B4-ED40-961B-A1FCC49C4D9C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43079-9F50-3D4F-83B1-331BF04E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16F1D9-BCB9-9D42-A3DB-1B248954F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31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C0F725-5C04-9C4D-B299-FC7F5B40B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473DC-4B02-5E4E-B7D4-8CB002992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FA3EB-14E2-EA4D-BE4C-58FA2AB5C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0F985-739A-0C4B-8B53-60B6FABB811D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3949F-A0A9-6D46-8F37-3E8D01448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518CD-6C47-0140-945E-098A1C63AA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BE59A-7D2F-1641-903F-86EDC7E06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32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"/><Relationship Id="rId3" Type="http://schemas.openxmlformats.org/officeDocument/2006/relationships/image" Target="../media/image5.jpg"/><Relationship Id="rId7" Type="http://schemas.openxmlformats.org/officeDocument/2006/relationships/image" Target="../media/image9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"/><Relationship Id="rId5" Type="http://schemas.openxmlformats.org/officeDocument/2006/relationships/image" Target="../media/image7.tiff"/><Relationship Id="rId10" Type="http://schemas.openxmlformats.org/officeDocument/2006/relationships/image" Target="../media/image12.png"/><Relationship Id="rId4" Type="http://schemas.openxmlformats.org/officeDocument/2006/relationships/image" Target="../media/image6.tif"/><Relationship Id="rId9" Type="http://schemas.openxmlformats.org/officeDocument/2006/relationships/image" Target="../media/image11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4414-300F-1A43-9C98-4A0EB6845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375" y="1122363"/>
            <a:ext cx="10843590" cy="2387600"/>
          </a:xfrm>
        </p:spPr>
        <p:txBody>
          <a:bodyPr>
            <a:noAutofit/>
          </a:bodyPr>
          <a:lstStyle/>
          <a:p>
            <a:r>
              <a:rPr lang="en-US" sz="4400" dirty="0"/>
              <a:t>Scaling Network Verification to Large Networks: Progress and Opportunities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9FCF99-F5DD-BA45-BFB2-9AA605485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5117" y="2747010"/>
            <a:ext cx="9882130" cy="3478709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endParaRPr lang="en-US" sz="2000" dirty="0"/>
          </a:p>
          <a:p>
            <a:pPr>
              <a:lnSpc>
                <a:spcPct val="120000"/>
              </a:lnSpc>
            </a:pPr>
            <a:r>
              <a:rPr lang="en-US" altLang="zh-CN" b="1" dirty="0"/>
              <a:t>Qiao</a:t>
            </a:r>
            <a:r>
              <a:rPr lang="zh-CN" altLang="en-US" b="1" dirty="0"/>
              <a:t> </a:t>
            </a:r>
            <a:r>
              <a:rPr lang="en-US" altLang="zh-CN" b="1" dirty="0"/>
              <a:t>Xiang</a:t>
            </a:r>
            <a:endParaRPr lang="en-US" sz="2000" b="1" dirty="0"/>
          </a:p>
          <a:p>
            <a:pPr>
              <a:lnSpc>
                <a:spcPct val="120000"/>
              </a:lnSpc>
            </a:pPr>
            <a:r>
              <a:rPr lang="en-US" altLang="zh-CN" sz="2000" dirty="0"/>
              <a:t>Joint</a:t>
            </a:r>
            <a:r>
              <a:rPr lang="zh-CN" altLang="en-US" sz="2000" dirty="0"/>
              <a:t> </a:t>
            </a:r>
            <a:r>
              <a:rPr lang="en-US" altLang="zh-CN" sz="2000" dirty="0"/>
              <a:t>work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>
              <a:lnSpc>
                <a:spcPct val="120000"/>
              </a:lnSpc>
            </a:pPr>
            <a:r>
              <a:rPr lang="en-US" altLang="zh-CN" sz="2000" dirty="0" err="1"/>
              <a:t>Ridi</a:t>
            </a:r>
            <a:r>
              <a:rPr lang="zh-CN" altLang="en-US" sz="2000" dirty="0"/>
              <a:t> </a:t>
            </a:r>
            <a:r>
              <a:rPr lang="en-US" altLang="zh-CN" sz="2000" dirty="0"/>
              <a:t>Wen</a:t>
            </a:r>
            <a:r>
              <a:rPr lang="en-US" altLang="zh-CN" sz="2000" baseline="30000" dirty="0"/>
              <a:t>1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Chenyang</a:t>
            </a:r>
            <a:r>
              <a:rPr lang="zh-CN" altLang="en-US" sz="2000" dirty="0"/>
              <a:t> </a:t>
            </a:r>
            <a:r>
              <a:rPr lang="en-US" altLang="zh-CN" sz="2000" dirty="0"/>
              <a:t>Huang</a:t>
            </a:r>
            <a:r>
              <a:rPr lang="en-US" altLang="zh-CN" sz="2000" baseline="30000" dirty="0"/>
              <a:t>1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Jiwu</a:t>
            </a:r>
            <a:r>
              <a:rPr lang="zh-CN" altLang="en-US" sz="2000" dirty="0"/>
              <a:t> </a:t>
            </a:r>
            <a:r>
              <a:rPr lang="en-US" altLang="zh-CN" sz="2000" dirty="0"/>
              <a:t>Shu</a:t>
            </a:r>
            <a:r>
              <a:rPr lang="en-US" altLang="zh-CN" sz="2000" baseline="30000" dirty="0"/>
              <a:t>1</a:t>
            </a:r>
            <a:r>
              <a:rPr lang="en-US" altLang="zh-CN" sz="2000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Yichao</a:t>
            </a:r>
            <a:r>
              <a:rPr lang="en-US" sz="2000" dirty="0"/>
              <a:t> Cheng</a:t>
            </a:r>
            <a:r>
              <a:rPr lang="en-US" altLang="zh-CN" sz="2000" baseline="30000" dirty="0"/>
              <a:t>2</a:t>
            </a:r>
            <a:r>
              <a:rPr lang="en-US" sz="2000" dirty="0"/>
              <a:t>, Ning Luo</a:t>
            </a:r>
            <a:r>
              <a:rPr lang="en-US" altLang="zh-CN" sz="2000" baseline="30000" dirty="0"/>
              <a:t>2</a:t>
            </a:r>
            <a:r>
              <a:rPr lang="en-US" sz="2000" dirty="0"/>
              <a:t>, </a:t>
            </a:r>
            <a:r>
              <a:rPr lang="en-US" sz="2000" dirty="0" err="1"/>
              <a:t>Timos</a:t>
            </a:r>
            <a:r>
              <a:rPr lang="en-US" sz="2000" dirty="0"/>
              <a:t> Antonopoulos</a:t>
            </a:r>
            <a:r>
              <a:rPr lang="en-US" altLang="zh-CN" sz="2000" baseline="30000" dirty="0"/>
              <a:t>2</a:t>
            </a:r>
            <a:r>
              <a:rPr lang="en-US" sz="2000" dirty="0"/>
              <a:t>, </a:t>
            </a:r>
          </a:p>
          <a:p>
            <a:pPr>
              <a:lnSpc>
                <a:spcPct val="120000"/>
              </a:lnSpc>
            </a:pPr>
            <a:r>
              <a:rPr lang="en-US" sz="2000" dirty="0" err="1"/>
              <a:t>Ruzica</a:t>
            </a:r>
            <a:r>
              <a:rPr lang="en-US" sz="2000" dirty="0"/>
              <a:t> Piskac</a:t>
            </a:r>
            <a:r>
              <a:rPr lang="en-US" altLang="zh-CN" sz="2000" baseline="30000" dirty="0"/>
              <a:t>2</a:t>
            </a:r>
            <a:r>
              <a:rPr lang="en-US" sz="2000" dirty="0"/>
              <a:t>, </a:t>
            </a:r>
            <a:r>
              <a:rPr lang="en-US" altLang="zh-CN" sz="2000" dirty="0"/>
              <a:t>Y.</a:t>
            </a:r>
            <a:r>
              <a:rPr lang="zh-CN" altLang="en-US" sz="2000" dirty="0"/>
              <a:t> </a:t>
            </a:r>
            <a:r>
              <a:rPr lang="en-US" altLang="zh-CN" sz="2000" dirty="0"/>
              <a:t>Richard</a:t>
            </a:r>
            <a:r>
              <a:rPr lang="zh-CN" altLang="en-US" sz="2000" dirty="0"/>
              <a:t> </a:t>
            </a:r>
            <a:r>
              <a:rPr lang="en-US" altLang="zh-CN" sz="2000" dirty="0"/>
              <a:t>Yang</a:t>
            </a:r>
            <a:r>
              <a:rPr lang="en-US" altLang="zh-CN" sz="2000" baseline="30000" dirty="0"/>
              <a:t>2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sz="2000" dirty="0"/>
              <a:t>D</a:t>
            </a:r>
            <a:r>
              <a:rPr lang="en-US" altLang="zh-CN" sz="2000" dirty="0"/>
              <a:t>ong</a:t>
            </a:r>
            <a:r>
              <a:rPr lang="zh-CN" altLang="en-US" sz="2000" dirty="0"/>
              <a:t> </a:t>
            </a:r>
            <a:r>
              <a:rPr lang="en-US" altLang="zh-CN" sz="2000" dirty="0"/>
              <a:t>Guo</a:t>
            </a:r>
            <a:r>
              <a:rPr lang="en-US" altLang="zh-CN" sz="2000" baseline="30000" dirty="0"/>
              <a:t>3</a:t>
            </a:r>
            <a:r>
              <a:rPr lang="en-US" altLang="zh-CN" sz="2000" dirty="0"/>
              <a:t>, </a:t>
            </a:r>
            <a:r>
              <a:rPr lang="en-US" sz="2000" dirty="0" err="1"/>
              <a:t>Jingxuan</a:t>
            </a:r>
            <a:r>
              <a:rPr lang="en-US" sz="2000" dirty="0"/>
              <a:t> Zhang</a:t>
            </a:r>
            <a:r>
              <a:rPr lang="en-US" altLang="zh-CN" sz="2000" baseline="30000" dirty="0"/>
              <a:t>3</a:t>
            </a:r>
            <a:r>
              <a:rPr lang="en-US" sz="2000" dirty="0"/>
              <a:t>, </a:t>
            </a:r>
            <a:r>
              <a:rPr lang="en-US" altLang="zh-CN" sz="2000" dirty="0"/>
              <a:t>Ying</a:t>
            </a:r>
            <a:r>
              <a:rPr lang="zh-CN" altLang="en-US" sz="2000" dirty="0"/>
              <a:t> </a:t>
            </a:r>
            <a:r>
              <a:rPr lang="en-US" altLang="zh-CN" sz="2000" dirty="0"/>
              <a:t>Zhang</a:t>
            </a:r>
            <a:r>
              <a:rPr lang="en-US" altLang="zh-CN" sz="2000" baseline="30000" dirty="0"/>
              <a:t>4</a:t>
            </a:r>
            <a:endParaRPr lang="en-US" sz="2000" baseline="30000" dirty="0"/>
          </a:p>
          <a:p>
            <a:pPr>
              <a:lnSpc>
                <a:spcPct val="120000"/>
              </a:lnSpc>
            </a:pPr>
            <a:r>
              <a:rPr lang="en-US" altLang="zh-CN" sz="2000" baseline="30000" dirty="0"/>
              <a:t>1</a:t>
            </a:r>
            <a:r>
              <a:rPr lang="en-US" sz="2000" dirty="0"/>
              <a:t>Xiamen University</a:t>
            </a:r>
            <a:r>
              <a:rPr lang="en-US" altLang="zh-CN" sz="2000" dirty="0"/>
              <a:t>,</a:t>
            </a:r>
            <a:r>
              <a:rPr lang="en-US" sz="2000" dirty="0"/>
              <a:t> </a:t>
            </a:r>
            <a:r>
              <a:rPr lang="en-US" altLang="zh-CN" sz="2000" baseline="30000" dirty="0"/>
              <a:t>2</a:t>
            </a:r>
            <a:r>
              <a:rPr lang="en-US" sz="2000" dirty="0"/>
              <a:t>Yale University, </a:t>
            </a:r>
            <a:r>
              <a:rPr lang="en-US" altLang="zh-CN" sz="2000" baseline="30000" dirty="0"/>
              <a:t>3</a:t>
            </a:r>
            <a:r>
              <a:rPr lang="en-US" sz="2000" dirty="0"/>
              <a:t>Tongji University,</a:t>
            </a:r>
            <a:r>
              <a:rPr lang="zh-CN" altLang="en-US" sz="2000" dirty="0"/>
              <a:t> </a:t>
            </a:r>
            <a:r>
              <a:rPr lang="en-US" altLang="zh-CN" sz="2000" baseline="30000" dirty="0"/>
              <a:t>4</a:t>
            </a:r>
            <a:r>
              <a:rPr lang="en-US" altLang="zh-CN" sz="2000" dirty="0"/>
              <a:t>Meta</a:t>
            </a:r>
            <a:r>
              <a:rPr lang="en-US" altLang="zh-CN" sz="2000" baseline="30000" dirty="0"/>
              <a:t> </a:t>
            </a:r>
            <a:endParaRPr lang="en-US" sz="2000" dirty="0"/>
          </a:p>
          <a:p>
            <a:pPr>
              <a:lnSpc>
                <a:spcPct val="120000"/>
              </a:lnSpc>
            </a:pPr>
            <a:r>
              <a:rPr lang="en-US" altLang="zh-CN" sz="2000" b="1" dirty="0"/>
              <a:t>11</a:t>
            </a:r>
            <a:r>
              <a:rPr lang="en-US" sz="2000" b="1" dirty="0"/>
              <a:t>/</a:t>
            </a:r>
            <a:r>
              <a:rPr lang="en-US" altLang="zh-CN" sz="2000" b="1" dirty="0"/>
              <a:t>09</a:t>
            </a:r>
            <a:r>
              <a:rPr lang="en-US" sz="2000" b="1" dirty="0"/>
              <a:t>/20</a:t>
            </a:r>
            <a:r>
              <a:rPr lang="en-US" altLang="zh-CN" sz="2000" b="1" dirty="0"/>
              <a:t>21,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FoFoSDN'21</a:t>
            </a:r>
            <a:endParaRPr lang="en-US" sz="2000" b="1" dirty="0"/>
          </a:p>
          <a:p>
            <a:r>
              <a:rPr lang="en-US" sz="2000" dirty="0"/>
              <a:t> </a:t>
            </a:r>
          </a:p>
          <a:p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EF94F4-5573-4042-AE41-5683E1D4C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243" y="273244"/>
            <a:ext cx="2703818" cy="7393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A6A9D7-1830-8D40-A943-6EA111DB4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73" y="145961"/>
            <a:ext cx="2808617" cy="10946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C0E549-C3D7-214D-A759-1B4FEEEFC5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687" y="329925"/>
            <a:ext cx="3025760" cy="7267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800442-FFDF-B046-ACED-4F74E60A56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807" t="44776" r="22494" b="32383"/>
          <a:stretch/>
        </p:blipFill>
        <p:spPr>
          <a:xfrm>
            <a:off x="9022857" y="302824"/>
            <a:ext cx="2596137" cy="7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42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2D46-A7DD-234A-BDE7-9E18FEE2D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Focus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Solvability?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E33AE-FBFC-2647-AEEB-FA7F7BC0D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Enable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interdomain</a:t>
            </a:r>
            <a:r>
              <a:rPr lang="zh-CN" altLang="en-US" dirty="0"/>
              <a:t> </a:t>
            </a:r>
            <a:r>
              <a:rPr lang="en-US" altLang="zh-CN" dirty="0"/>
              <a:t>routing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flexible</a:t>
            </a:r>
            <a:r>
              <a:rPr lang="zh-CN" altLang="en-US" dirty="0"/>
              <a:t> </a:t>
            </a:r>
            <a:r>
              <a:rPr lang="en-US" altLang="zh-CN" dirty="0"/>
              <a:t>policies</a:t>
            </a:r>
          </a:p>
          <a:p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understand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gap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solvable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safe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</a:p>
          <a:p>
            <a:r>
              <a:rPr lang="en-US" altLang="zh-CN" dirty="0"/>
              <a:t>Help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efficiency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configuration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2A71A-A08C-DB42-8134-37EAE063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40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DC73C-160A-3B4D-8981-F908E5BD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Findings: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4A216-307C-0D40-A86A-CA23CAF3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11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DBF1C46-4F1B-A24B-B3A9-852A60B2E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b="1" dirty="0"/>
              <a:t>Theorem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novel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/>
              <a:t>Algorithm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polynomial-time</a:t>
            </a:r>
            <a:r>
              <a:rPr lang="zh-CN" altLang="en-US" dirty="0"/>
              <a:t> </a:t>
            </a:r>
            <a:r>
              <a:rPr lang="en-US" altLang="zh-CN" dirty="0"/>
              <a:t>heuristic</a:t>
            </a:r>
            <a:r>
              <a:rPr lang="zh-CN" altLang="en-US" dirty="0"/>
              <a:t> </a:t>
            </a:r>
            <a:r>
              <a:rPr lang="en-US" altLang="zh-CN" dirty="0"/>
              <a:t>solves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284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CEDCF-8795-D54D-910B-473F04DD5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36349" cy="1325563"/>
          </a:xfrm>
        </p:spPr>
        <p:txBody>
          <a:bodyPr/>
          <a:lstStyle/>
          <a:p>
            <a:r>
              <a:rPr lang="en-US" altLang="zh-CN" dirty="0"/>
              <a:t>Properties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AE600-2673-0349-B8F4-F2B137038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7457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stable</a:t>
            </a:r>
            <a:r>
              <a:rPr lang="zh-CN" altLang="en-US" sz="2400" dirty="0"/>
              <a:t> </a:t>
            </a:r>
            <a:r>
              <a:rPr lang="en-US" altLang="zh-CN" sz="2400" dirty="0"/>
              <a:t>path</a:t>
            </a:r>
            <a:r>
              <a:rPr lang="zh-CN" altLang="en-US" sz="2400" dirty="0"/>
              <a:t> </a:t>
            </a:r>
            <a:r>
              <a:rPr lang="en-US" altLang="zh-CN" sz="2400" dirty="0"/>
              <a:t>assignment: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node</a:t>
            </a:r>
            <a:r>
              <a:rPr lang="zh-CN" altLang="en-US" sz="2400" dirty="0"/>
              <a:t> </a:t>
            </a:r>
            <a:r>
              <a:rPr lang="en-US" altLang="zh-CN" sz="2400" dirty="0"/>
              <a:t>only</a:t>
            </a:r>
            <a:r>
              <a:rPr lang="zh-CN" altLang="en-US" sz="2400" dirty="0"/>
              <a:t> </a:t>
            </a:r>
            <a:r>
              <a:rPr lang="en-US" altLang="zh-CN" sz="2400" dirty="0"/>
              <a:t>has</a:t>
            </a:r>
            <a:r>
              <a:rPr lang="zh-CN" altLang="en-US" sz="2400" dirty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path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path's</a:t>
            </a:r>
            <a:r>
              <a:rPr lang="zh-CN" altLang="en-US" sz="2400" dirty="0"/>
              <a:t> </a:t>
            </a:r>
            <a:r>
              <a:rPr lang="en-US" altLang="zh-CN" sz="2400" dirty="0"/>
              <a:t>suffix</a:t>
            </a:r>
            <a:r>
              <a:rPr lang="zh-CN" altLang="en-US" sz="2400" dirty="0"/>
              <a:t> </a:t>
            </a:r>
            <a:r>
              <a:rPr lang="en-US" altLang="zh-CN" sz="2400" dirty="0"/>
              <a:t>must</a:t>
            </a:r>
            <a:r>
              <a:rPr lang="zh-CN" altLang="en-US" sz="2400" dirty="0"/>
              <a:t> </a:t>
            </a:r>
            <a:r>
              <a:rPr lang="en-US" altLang="zh-CN" sz="2400" dirty="0"/>
              <a:t>also</a:t>
            </a:r>
            <a:r>
              <a:rPr lang="zh-CN" altLang="en-US" sz="2400" dirty="0"/>
              <a:t> </a:t>
            </a:r>
            <a:r>
              <a:rPr lang="en-US" altLang="zh-CN" sz="2400" dirty="0"/>
              <a:t>be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assignment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stable</a:t>
            </a:r>
            <a:r>
              <a:rPr lang="zh-CN" altLang="en-US" sz="2400" dirty="0"/>
              <a:t> </a:t>
            </a:r>
            <a:r>
              <a:rPr lang="en-US" altLang="zh-CN" sz="2400" dirty="0"/>
              <a:t>path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node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its</a:t>
            </a:r>
            <a:r>
              <a:rPr lang="zh-CN" altLang="en-US" sz="2400" dirty="0"/>
              <a:t> </a:t>
            </a:r>
            <a:r>
              <a:rPr lang="en-US" altLang="zh-CN" sz="2400" dirty="0"/>
              <a:t>most</a:t>
            </a:r>
            <a:r>
              <a:rPr lang="zh-CN" altLang="en-US" sz="2400" dirty="0"/>
              <a:t> </a:t>
            </a:r>
            <a:r>
              <a:rPr lang="en-US" altLang="zh-CN" sz="2400" dirty="0"/>
              <a:t>preferred</a:t>
            </a:r>
            <a:r>
              <a:rPr lang="zh-CN" altLang="en-US" sz="2400" dirty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among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concatenation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stable</a:t>
            </a:r>
            <a:r>
              <a:rPr lang="zh-CN" altLang="en-US" sz="2400" dirty="0"/>
              <a:t> </a:t>
            </a:r>
            <a:r>
              <a:rPr lang="en-US" altLang="zh-CN" sz="2400" dirty="0"/>
              <a:t>paths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all</a:t>
            </a:r>
            <a:r>
              <a:rPr lang="zh-CN" altLang="en-US" sz="2400" dirty="0"/>
              <a:t> </a:t>
            </a:r>
            <a:r>
              <a:rPr lang="en-US" altLang="zh-CN" sz="2400" dirty="0"/>
              <a:t>its</a:t>
            </a:r>
            <a:r>
              <a:rPr lang="zh-CN" altLang="en-US" sz="2400" dirty="0"/>
              <a:t> </a:t>
            </a:r>
            <a:r>
              <a:rPr lang="en-US" altLang="zh-CN" sz="2400" dirty="0"/>
              <a:t>neighbors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96A2F8-B483-C34E-A1F8-6116B63E1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7C5F7-7BA9-7744-847F-C758F05CE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803" y="4090299"/>
            <a:ext cx="2970745" cy="2221601"/>
          </a:xfrm>
          <a:prstGeom prst="rect">
            <a:avLst/>
          </a:prstGeo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20951E1F-6D4E-DC40-99F4-6E0924201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869" y="4038583"/>
            <a:ext cx="2979400" cy="22280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187B96-DA94-DE42-B9F6-6171D7E23522}"/>
              </a:ext>
            </a:extLst>
          </p:cNvPr>
          <p:cNvSpPr txBox="1"/>
          <p:nvPr/>
        </p:nvSpPr>
        <p:spPr>
          <a:xfrm>
            <a:off x="1845635" y="6323421"/>
            <a:ext cx="3019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743B4-578F-4943-97F3-3E877DC80455}"/>
              </a:ext>
            </a:extLst>
          </p:cNvPr>
          <p:cNvSpPr txBox="1"/>
          <p:nvPr/>
        </p:nvSpPr>
        <p:spPr>
          <a:xfrm>
            <a:off x="6672151" y="6215746"/>
            <a:ext cx="301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FB406C-EBA7-F748-B5D2-07396C7A5DAC}"/>
              </a:ext>
            </a:extLst>
          </p:cNvPr>
          <p:cNvSpPr/>
          <p:nvPr/>
        </p:nvSpPr>
        <p:spPr>
          <a:xfrm>
            <a:off x="4696986" y="4428609"/>
            <a:ext cx="422779" cy="34426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AB452E-822C-5A4A-8DD4-44D32A77DB41}"/>
              </a:ext>
            </a:extLst>
          </p:cNvPr>
          <p:cNvSpPr/>
          <p:nvPr/>
        </p:nvSpPr>
        <p:spPr>
          <a:xfrm>
            <a:off x="4696986" y="5015210"/>
            <a:ext cx="422779" cy="34426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7DA984-46AD-C845-82D3-F3330C8D6CDC}"/>
              </a:ext>
            </a:extLst>
          </p:cNvPr>
          <p:cNvSpPr/>
          <p:nvPr/>
        </p:nvSpPr>
        <p:spPr>
          <a:xfrm>
            <a:off x="2687256" y="5728031"/>
            <a:ext cx="422779" cy="34426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AA3D74-19A6-CC4E-86DB-C4FC79B861A8}"/>
              </a:ext>
            </a:extLst>
          </p:cNvPr>
          <p:cNvSpPr/>
          <p:nvPr/>
        </p:nvSpPr>
        <p:spPr>
          <a:xfrm>
            <a:off x="2166078" y="4125024"/>
            <a:ext cx="422779" cy="34426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1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6ECD-8EFA-6143-ABE5-F05250891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7E7A1-23AA-F04A-90A5-EA38CB331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1508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corresponding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as:</a:t>
            </a:r>
          </a:p>
          <a:p>
            <a:r>
              <a:rPr lang="en-US" altLang="zh-CN" sz="2400" b="1" dirty="0"/>
              <a:t>Vertices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vertex</a:t>
            </a:r>
            <a:r>
              <a:rPr lang="zh-CN" altLang="en-US" sz="2400" dirty="0"/>
              <a:t> </a:t>
            </a:r>
            <a:r>
              <a:rPr lang="en-US" altLang="zh-CN" sz="2400" dirty="0"/>
              <a:t>corresponds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permitted</a:t>
            </a:r>
            <a:r>
              <a:rPr lang="zh-CN" altLang="en-US" sz="2400" dirty="0"/>
              <a:t> </a:t>
            </a:r>
            <a:r>
              <a:rPr lang="en-US" altLang="zh-CN" sz="2400" dirty="0"/>
              <a:t>path</a:t>
            </a:r>
          </a:p>
          <a:p>
            <a:r>
              <a:rPr lang="en-US" altLang="zh-CN" sz="2400" b="1" dirty="0"/>
              <a:t>Edges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altLang="zh-CN" sz="2400" dirty="0"/>
              <a:t>3</a:t>
            </a:r>
            <a:r>
              <a:rPr lang="zh-CN" altLang="en-US" sz="2400" dirty="0"/>
              <a:t> </a:t>
            </a:r>
            <a:r>
              <a:rPr lang="en-US" altLang="zh-CN" sz="2400" dirty="0"/>
              <a:t>types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edges</a:t>
            </a:r>
            <a:r>
              <a:rPr lang="zh-CN" altLang="en-US" sz="2400" dirty="0"/>
              <a:t> </a:t>
            </a:r>
            <a:r>
              <a:rPr lang="en-US" altLang="zh-CN" sz="2400" dirty="0"/>
              <a:t>correspond</a:t>
            </a:r>
            <a:r>
              <a:rPr lang="zh-CN" altLang="en-US" sz="2400" dirty="0"/>
              <a:t> </a:t>
            </a:r>
            <a:r>
              <a:rPr lang="en-US" altLang="zh-CN" sz="2400" dirty="0"/>
              <a:t>to the</a:t>
            </a:r>
            <a:r>
              <a:rPr lang="zh-CN" altLang="en-US" sz="2400" dirty="0"/>
              <a:t> </a:t>
            </a:r>
            <a:r>
              <a:rPr lang="en-US" altLang="zh-CN" sz="2400" dirty="0"/>
              <a:t>3</a:t>
            </a:r>
            <a:r>
              <a:rPr lang="zh-CN" altLang="en-US" sz="2400" dirty="0"/>
              <a:t> </a:t>
            </a:r>
            <a:r>
              <a:rPr lang="en-US" altLang="zh-CN" sz="2400" dirty="0"/>
              <a:t>properties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SPP.</a:t>
            </a:r>
            <a:r>
              <a:rPr lang="zh-CN" altLang="en-US" sz="2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BB41C-4A59-5C4D-AE76-A84DD4C1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1EE324-1B62-414E-A43D-0A950286F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351" y="3843997"/>
            <a:ext cx="3847789" cy="287747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10A281F-7DDB-564B-9D3B-AB7127D24A7F}"/>
              </a:ext>
            </a:extLst>
          </p:cNvPr>
          <p:cNvGrpSpPr/>
          <p:nvPr/>
        </p:nvGrpSpPr>
        <p:grpSpPr>
          <a:xfrm>
            <a:off x="6013848" y="4269993"/>
            <a:ext cx="4995452" cy="1802188"/>
            <a:chOff x="5455429" y="3856950"/>
            <a:chExt cx="4995452" cy="180218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D22B62-91C4-104D-9C80-DBF01CDD998D}"/>
                </a:ext>
              </a:extLst>
            </p:cNvPr>
            <p:cNvSpPr/>
            <p:nvPr/>
          </p:nvSpPr>
          <p:spPr>
            <a:xfrm>
              <a:off x="5455429" y="4454263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3DBB44D-AFDB-8445-B5CF-282AFF36270F}"/>
                </a:ext>
              </a:extLst>
            </p:cNvPr>
            <p:cNvSpPr/>
            <p:nvPr/>
          </p:nvSpPr>
          <p:spPr>
            <a:xfrm>
              <a:off x="6469067" y="3856950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130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9DCC772-C21D-FD4B-84B7-7F675EE438F2}"/>
                </a:ext>
              </a:extLst>
            </p:cNvPr>
            <p:cNvSpPr/>
            <p:nvPr/>
          </p:nvSpPr>
          <p:spPr>
            <a:xfrm>
              <a:off x="6469067" y="5144547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10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6097849-D05E-8945-AB1A-9E398BD1D6DB}"/>
                </a:ext>
              </a:extLst>
            </p:cNvPr>
            <p:cNvSpPr/>
            <p:nvPr/>
          </p:nvSpPr>
          <p:spPr>
            <a:xfrm>
              <a:off x="7631560" y="3856950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210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9973844-75B5-B649-B923-F5E74678CDAE}"/>
                </a:ext>
              </a:extLst>
            </p:cNvPr>
            <p:cNvSpPr/>
            <p:nvPr/>
          </p:nvSpPr>
          <p:spPr>
            <a:xfrm>
              <a:off x="7631560" y="5144547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20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11D94E2-A24C-8F41-B124-ADE0485D7BCE}"/>
                </a:ext>
              </a:extLst>
            </p:cNvPr>
            <p:cNvSpPr/>
            <p:nvPr/>
          </p:nvSpPr>
          <p:spPr>
            <a:xfrm>
              <a:off x="8794053" y="3856950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430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56D610F-50D2-8F47-B93C-C49E5B7ED401}"/>
                </a:ext>
              </a:extLst>
            </p:cNvPr>
            <p:cNvSpPr/>
            <p:nvPr/>
          </p:nvSpPr>
          <p:spPr>
            <a:xfrm>
              <a:off x="8794052" y="5144546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420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4CE8134-1F66-0947-B224-9210E7D17093}"/>
                </a:ext>
              </a:extLst>
            </p:cNvPr>
            <p:cNvSpPr/>
            <p:nvPr/>
          </p:nvSpPr>
          <p:spPr>
            <a:xfrm>
              <a:off x="9956546" y="3856950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30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F1E7567-87D8-F542-A625-02B852E5BC11}"/>
              </a:ext>
            </a:extLst>
          </p:cNvPr>
          <p:cNvGrpSpPr/>
          <p:nvPr/>
        </p:nvGrpSpPr>
        <p:grpSpPr>
          <a:xfrm>
            <a:off x="7274654" y="4784584"/>
            <a:ext cx="2324986" cy="773006"/>
            <a:chOff x="7178961" y="4958721"/>
            <a:chExt cx="2324986" cy="773006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989856B-6C65-DF41-AB77-42C5A930BAC6}"/>
                </a:ext>
              </a:extLst>
            </p:cNvPr>
            <p:cNvCxnSpPr>
              <a:cxnSpLocks/>
              <a:stCxn id="14" idx="0"/>
              <a:endCxn id="13" idx="4"/>
            </p:cNvCxnSpPr>
            <p:nvPr/>
          </p:nvCxnSpPr>
          <p:spPr>
            <a:xfrm flipV="1">
              <a:off x="7178961" y="4958721"/>
              <a:ext cx="0" cy="773006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72E2FF3-0718-6A4E-B63C-362B47EB0B24}"/>
                </a:ext>
              </a:extLst>
            </p:cNvPr>
            <p:cNvCxnSpPr>
              <a:cxnSpLocks/>
              <a:stCxn id="16" idx="0"/>
              <a:endCxn id="15" idx="4"/>
            </p:cNvCxnSpPr>
            <p:nvPr/>
          </p:nvCxnSpPr>
          <p:spPr>
            <a:xfrm flipV="1">
              <a:off x="8341454" y="4958721"/>
              <a:ext cx="0" cy="773006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1D7D5BB-C832-5C40-B5E0-51F4CA58EEF5}"/>
                </a:ext>
              </a:extLst>
            </p:cNvPr>
            <p:cNvCxnSpPr>
              <a:cxnSpLocks/>
              <a:stCxn id="18" idx="0"/>
              <a:endCxn id="17" idx="4"/>
            </p:cNvCxnSpPr>
            <p:nvPr/>
          </p:nvCxnSpPr>
          <p:spPr>
            <a:xfrm flipV="1">
              <a:off x="9503946" y="4958721"/>
              <a:ext cx="1" cy="773005"/>
            </a:xfrm>
            <a:prstGeom prst="line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25D9DB9-2631-E84E-AC50-DDBA9460E30B}"/>
              </a:ext>
            </a:extLst>
          </p:cNvPr>
          <p:cNvCxnSpPr>
            <a:cxnSpLocks/>
            <a:stCxn id="18" idx="1"/>
            <a:endCxn id="15" idx="5"/>
          </p:cNvCxnSpPr>
          <p:nvPr/>
        </p:nvCxnSpPr>
        <p:spPr>
          <a:xfrm flipH="1" flipV="1">
            <a:off x="8611920" y="4709224"/>
            <a:ext cx="812945" cy="923725"/>
          </a:xfrm>
          <a:prstGeom prst="line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70B0831-B27F-FD47-A461-70B51BFFCE09}"/>
              </a:ext>
            </a:extLst>
          </p:cNvPr>
          <p:cNvCxnSpPr>
            <a:cxnSpLocks/>
            <a:stCxn id="16" idx="2"/>
            <a:endCxn id="14" idx="6"/>
          </p:cNvCxnSpPr>
          <p:nvPr/>
        </p:nvCxnSpPr>
        <p:spPr>
          <a:xfrm flipH="1">
            <a:off x="7521821" y="5814886"/>
            <a:ext cx="668158" cy="0"/>
          </a:xfrm>
          <a:prstGeom prst="line">
            <a:avLst/>
          </a:prstGeom>
          <a:ln w="25400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rc 43">
            <a:extLst>
              <a:ext uri="{FF2B5EF4-FFF2-40B4-BE49-F238E27FC236}">
                <a16:creationId xmlns:a16="http://schemas.microsoft.com/office/drawing/2014/main" id="{6C16F7FE-AF4A-F444-AD9A-9CDF9DA9A690}"/>
              </a:ext>
            </a:extLst>
          </p:cNvPr>
          <p:cNvSpPr/>
          <p:nvPr/>
        </p:nvSpPr>
        <p:spPr>
          <a:xfrm>
            <a:off x="7239101" y="3991709"/>
            <a:ext cx="1143958" cy="854331"/>
          </a:xfrm>
          <a:prstGeom prst="arc">
            <a:avLst>
              <a:gd name="adj1" fmla="val 11706069"/>
              <a:gd name="adj2" fmla="val 20962815"/>
            </a:avLst>
          </a:prstGeom>
          <a:ln w="25400">
            <a:solidFill>
              <a:srgbClr val="FF0000"/>
            </a:solidFill>
            <a:headEnd type="triangle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D478B07-78D4-F54D-A3CD-55D3C600A2C3}"/>
              </a:ext>
            </a:extLst>
          </p:cNvPr>
          <p:cNvGrpSpPr/>
          <p:nvPr/>
        </p:nvGrpSpPr>
        <p:grpSpPr>
          <a:xfrm>
            <a:off x="7521821" y="4719857"/>
            <a:ext cx="3297017" cy="1877134"/>
            <a:chOff x="7484397" y="4334068"/>
            <a:chExt cx="3297017" cy="1877134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99F5DE-7FEB-9D40-9550-75AFCA6E3C1D}"/>
                </a:ext>
              </a:extLst>
            </p:cNvPr>
            <p:cNvCxnSpPr>
              <a:cxnSpLocks/>
              <a:stCxn id="18" idx="7"/>
              <a:endCxn id="19" idx="3"/>
            </p:cNvCxnSpPr>
            <p:nvPr/>
          </p:nvCxnSpPr>
          <p:spPr>
            <a:xfrm flipV="1">
              <a:off x="9736988" y="4334068"/>
              <a:ext cx="812947" cy="923725"/>
            </a:xfrm>
            <a:prstGeom prst="line">
              <a:avLst/>
            </a:prstGeom>
            <a:ln w="25400">
              <a:solidFill>
                <a:srgbClr val="0432FF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722C0CB9-4FF7-9E4C-A975-86DAE27BF410}"/>
                </a:ext>
              </a:extLst>
            </p:cNvPr>
            <p:cNvSpPr/>
            <p:nvPr/>
          </p:nvSpPr>
          <p:spPr>
            <a:xfrm>
              <a:off x="7484397" y="4429764"/>
              <a:ext cx="3297017" cy="1781438"/>
            </a:xfrm>
            <a:custGeom>
              <a:avLst/>
              <a:gdLst>
                <a:gd name="connsiteX0" fmla="*/ 0 w 3444949"/>
                <a:gd name="connsiteY0" fmla="*/ 1254642 h 2032915"/>
                <a:gd name="connsiteX1" fmla="*/ 1339702 w 3444949"/>
                <a:gd name="connsiteY1" fmla="*/ 1998921 h 2032915"/>
                <a:gd name="connsiteX2" fmla="*/ 2562447 w 3444949"/>
                <a:gd name="connsiteY2" fmla="*/ 1796902 h 2032915"/>
                <a:gd name="connsiteX3" fmla="*/ 3253563 w 3444949"/>
                <a:gd name="connsiteY3" fmla="*/ 829340 h 2032915"/>
                <a:gd name="connsiteX4" fmla="*/ 3444949 w 3444949"/>
                <a:gd name="connsiteY4" fmla="*/ 0 h 2032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4949" h="2032915">
                  <a:moveTo>
                    <a:pt x="0" y="1254642"/>
                  </a:moveTo>
                  <a:cubicBezTo>
                    <a:pt x="456314" y="1581593"/>
                    <a:pt x="912628" y="1908544"/>
                    <a:pt x="1339702" y="1998921"/>
                  </a:cubicBezTo>
                  <a:cubicBezTo>
                    <a:pt x="1766776" y="2089298"/>
                    <a:pt x="2243470" y="1991832"/>
                    <a:pt x="2562447" y="1796902"/>
                  </a:cubicBezTo>
                  <a:cubicBezTo>
                    <a:pt x="2881424" y="1601972"/>
                    <a:pt x="3106479" y="1128824"/>
                    <a:pt x="3253563" y="829340"/>
                  </a:cubicBezTo>
                  <a:cubicBezTo>
                    <a:pt x="3400647" y="529856"/>
                    <a:pt x="3422798" y="264928"/>
                    <a:pt x="3444949" y="0"/>
                  </a:cubicBezTo>
                </a:path>
              </a:pathLst>
            </a:custGeom>
            <a:noFill/>
            <a:ln w="25400">
              <a:solidFill>
                <a:srgbClr val="0432FF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305867CC-1251-554E-865E-FF536ED2F957}"/>
              </a:ext>
            </a:extLst>
          </p:cNvPr>
          <p:cNvSpPr/>
          <p:nvPr/>
        </p:nvSpPr>
        <p:spPr>
          <a:xfrm>
            <a:off x="1356022" y="3180210"/>
            <a:ext cx="9462816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200" b="1" dirty="0"/>
              <a:t>Type-1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edge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(p1,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p2)</a:t>
            </a:r>
            <a:r>
              <a:rPr lang="en-US" altLang="zh-CN" sz="2200" dirty="0"/>
              <a:t>:</a:t>
            </a:r>
            <a:r>
              <a:rPr lang="zh-CN" altLang="en-US" sz="2200" dirty="0"/>
              <a:t> </a:t>
            </a:r>
            <a:r>
              <a:rPr lang="en-US" altLang="zh-CN" sz="2200" dirty="0"/>
              <a:t>p1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p2</a:t>
            </a:r>
            <a:r>
              <a:rPr lang="zh-CN" altLang="en-US" sz="2200" dirty="0"/>
              <a:t> </a:t>
            </a:r>
            <a:r>
              <a:rPr lang="en-US" altLang="zh-CN" sz="2200" dirty="0"/>
              <a:t>from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same</a:t>
            </a:r>
            <a:r>
              <a:rPr lang="zh-CN" altLang="en-US" sz="2200" dirty="0"/>
              <a:t> </a:t>
            </a:r>
            <a:r>
              <a:rPr lang="en-US" altLang="zh-CN" sz="2200" dirty="0"/>
              <a:t>node's</a:t>
            </a:r>
            <a:r>
              <a:rPr lang="zh-CN" altLang="en-US" sz="2200" dirty="0"/>
              <a:t> </a:t>
            </a:r>
            <a:r>
              <a:rPr lang="en-US" altLang="zh-CN" sz="2200" dirty="0"/>
              <a:t>permitted</a:t>
            </a:r>
            <a:r>
              <a:rPr lang="zh-CN" altLang="en-US" sz="2200" dirty="0"/>
              <a:t> </a:t>
            </a:r>
            <a:r>
              <a:rPr lang="en-US" altLang="zh-CN" sz="2200" dirty="0"/>
              <a:t>paths,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p2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more</a:t>
            </a:r>
            <a:r>
              <a:rPr lang="zh-CN" altLang="en-US" sz="2200" dirty="0"/>
              <a:t> </a:t>
            </a:r>
            <a:r>
              <a:rPr lang="en-US" altLang="zh-CN" sz="2200" dirty="0"/>
              <a:t>preferred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B482DB9-A2C1-7549-94EC-6C19F1C716C5}"/>
              </a:ext>
            </a:extLst>
          </p:cNvPr>
          <p:cNvSpPr/>
          <p:nvPr/>
        </p:nvSpPr>
        <p:spPr>
          <a:xfrm>
            <a:off x="1364591" y="3168765"/>
            <a:ext cx="9462817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200" b="1" dirty="0"/>
              <a:t>Type-2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edge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(p1,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p2)</a:t>
            </a:r>
            <a:r>
              <a:rPr lang="en-US" altLang="zh-CN" sz="2200" dirty="0"/>
              <a:t>:</a:t>
            </a:r>
            <a:r>
              <a:rPr lang="zh-CN" altLang="en-US" sz="2200" dirty="0"/>
              <a:t> </a:t>
            </a:r>
            <a:r>
              <a:rPr lang="en-US" altLang="zh-CN" sz="2200" dirty="0" err="1"/>
              <a:t>iff</a:t>
            </a:r>
            <a:r>
              <a:rPr lang="zh-CN" altLang="en-US" sz="2200" dirty="0"/>
              <a:t> </a:t>
            </a:r>
            <a:r>
              <a:rPr lang="en-US" altLang="zh-CN" sz="2200" dirty="0"/>
              <a:t>there</a:t>
            </a:r>
            <a:r>
              <a:rPr lang="zh-CN" altLang="en-US" sz="2200" dirty="0"/>
              <a:t> </a:t>
            </a:r>
            <a:r>
              <a:rPr lang="en-US" altLang="zh-CN" sz="2200" dirty="0"/>
              <a:t>exists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such</a:t>
            </a:r>
            <a:r>
              <a:rPr lang="zh-CN" altLang="en-US" sz="2200" dirty="0"/>
              <a:t> </a:t>
            </a:r>
            <a:r>
              <a:rPr lang="en-US" altLang="zh-CN" sz="2200" dirty="0"/>
              <a:t>that</a:t>
            </a:r>
            <a:r>
              <a:rPr lang="zh-CN" altLang="en-US" sz="2200" dirty="0"/>
              <a:t> </a:t>
            </a:r>
            <a:r>
              <a:rPr lang="en-US" altLang="zh-CN" sz="2200" dirty="0"/>
              <a:t>(1)</a:t>
            </a:r>
            <a:r>
              <a:rPr lang="zh-CN" altLang="en-US" sz="2200" dirty="0"/>
              <a:t> </a:t>
            </a:r>
            <a:r>
              <a:rPr lang="en-US" altLang="zh-CN" sz="2200" dirty="0"/>
              <a:t>p2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are</a:t>
            </a:r>
            <a:r>
              <a:rPr lang="zh-CN" altLang="en-US" sz="2200" dirty="0"/>
              <a:t> </a:t>
            </a:r>
            <a:r>
              <a:rPr lang="en-US" altLang="zh-CN" sz="2200" dirty="0"/>
              <a:t>from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same</a:t>
            </a:r>
            <a:r>
              <a:rPr lang="zh-CN" altLang="en-US" sz="2200" dirty="0"/>
              <a:t> </a:t>
            </a:r>
            <a:r>
              <a:rPr lang="en-US" altLang="zh-CN" sz="2200" dirty="0"/>
              <a:t>node,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(2)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suffix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p1</a:t>
            </a:r>
            <a:r>
              <a:rPr lang="zh-CN" altLang="en-US" sz="2200" dirty="0"/>
              <a:t> </a:t>
            </a:r>
            <a:endParaRPr lang="en-US" altLang="zh-CN" sz="22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BC48C9B-7C2A-B445-9C98-1355E1677D99}"/>
              </a:ext>
            </a:extLst>
          </p:cNvPr>
          <p:cNvSpPr/>
          <p:nvPr/>
        </p:nvSpPr>
        <p:spPr>
          <a:xfrm>
            <a:off x="1383106" y="3186853"/>
            <a:ext cx="9462818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200" b="1" dirty="0"/>
              <a:t>Type-3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edge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(p1,</a:t>
            </a:r>
            <a:r>
              <a:rPr lang="zh-CN" altLang="en-US" sz="2200" b="1" dirty="0"/>
              <a:t> </a:t>
            </a:r>
            <a:r>
              <a:rPr lang="en-US" altLang="zh-CN" sz="2200" b="1" dirty="0"/>
              <a:t>p2)</a:t>
            </a:r>
            <a:r>
              <a:rPr lang="en-US" altLang="zh-CN" sz="2200" dirty="0"/>
              <a:t>:</a:t>
            </a:r>
            <a:r>
              <a:rPr lang="zh-CN" altLang="en-US" sz="2200" dirty="0"/>
              <a:t> </a:t>
            </a:r>
            <a:r>
              <a:rPr lang="en-US" altLang="zh-CN" sz="2200" dirty="0" err="1"/>
              <a:t>iff</a:t>
            </a:r>
            <a:r>
              <a:rPr lang="zh-CN" altLang="en-US" sz="2200" dirty="0"/>
              <a:t> </a:t>
            </a:r>
            <a:r>
              <a:rPr lang="en-US" altLang="zh-CN" sz="2200" dirty="0"/>
              <a:t>there</a:t>
            </a:r>
            <a:r>
              <a:rPr lang="zh-CN" altLang="en-US" sz="2200" dirty="0"/>
              <a:t> </a:t>
            </a:r>
            <a:r>
              <a:rPr lang="en-US" altLang="zh-CN" sz="2200" dirty="0"/>
              <a:t>exists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such</a:t>
            </a:r>
            <a:r>
              <a:rPr lang="zh-CN" altLang="en-US" sz="2200" dirty="0"/>
              <a:t> </a:t>
            </a:r>
            <a:r>
              <a:rPr lang="en-US" altLang="zh-CN" sz="2200" dirty="0"/>
              <a:t>that</a:t>
            </a:r>
            <a:r>
              <a:rPr lang="zh-CN" altLang="en-US" sz="2200" dirty="0"/>
              <a:t> </a:t>
            </a:r>
            <a:r>
              <a:rPr lang="en-US" altLang="zh-CN" sz="2200" dirty="0"/>
              <a:t>(1)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from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same</a:t>
            </a:r>
            <a:r>
              <a:rPr lang="zh-CN" altLang="en-US" sz="2200" dirty="0"/>
              <a:t> </a:t>
            </a:r>
            <a:r>
              <a:rPr lang="en-US" altLang="zh-CN" sz="2200" dirty="0"/>
              <a:t>node</a:t>
            </a:r>
            <a:r>
              <a:rPr lang="zh-CN" altLang="en-US" sz="2200" dirty="0"/>
              <a:t> </a:t>
            </a:r>
            <a:r>
              <a:rPr lang="en-US" altLang="zh-CN" sz="2200" dirty="0"/>
              <a:t>as</a:t>
            </a:r>
            <a:r>
              <a:rPr lang="zh-CN" altLang="en-US" sz="2200" dirty="0"/>
              <a:t> </a:t>
            </a:r>
            <a:r>
              <a:rPr lang="en-US" altLang="zh-CN" sz="2200" dirty="0"/>
              <a:t>p1,</a:t>
            </a:r>
            <a:r>
              <a:rPr lang="zh-CN" altLang="en-US" sz="2200" dirty="0"/>
              <a:t> </a:t>
            </a:r>
            <a:r>
              <a:rPr lang="en-US" altLang="zh-CN" sz="2200" dirty="0"/>
              <a:t>but</a:t>
            </a:r>
            <a:r>
              <a:rPr lang="zh-CN" altLang="en-US" sz="2200" dirty="0"/>
              <a:t> </a:t>
            </a:r>
            <a:r>
              <a:rPr lang="en-US" altLang="zh-CN" sz="2200" dirty="0"/>
              <a:t>more</a:t>
            </a:r>
            <a:r>
              <a:rPr lang="zh-CN" altLang="en-US" sz="2200" dirty="0"/>
              <a:t> </a:t>
            </a:r>
            <a:r>
              <a:rPr lang="en-US" altLang="zh-CN" sz="2200" dirty="0"/>
              <a:t>preferred,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(2)</a:t>
            </a:r>
            <a:r>
              <a:rPr lang="zh-CN" altLang="en-US" sz="2200" dirty="0"/>
              <a:t> </a:t>
            </a:r>
            <a:r>
              <a:rPr lang="en-US" altLang="zh-CN" sz="2200" dirty="0"/>
              <a:t>p2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a</a:t>
            </a:r>
            <a:r>
              <a:rPr lang="zh-CN" altLang="en-US" sz="2200" dirty="0"/>
              <a:t> </a:t>
            </a:r>
            <a:r>
              <a:rPr lang="en-US" altLang="zh-CN" sz="2200" dirty="0"/>
              <a:t>suffix</a:t>
            </a:r>
            <a:r>
              <a:rPr lang="zh-CN" altLang="en-US" sz="2200" dirty="0"/>
              <a:t> </a:t>
            </a:r>
            <a:r>
              <a:rPr lang="en-US" altLang="zh-CN" sz="2200" dirty="0"/>
              <a:t>of</a:t>
            </a:r>
            <a:r>
              <a:rPr lang="zh-CN" altLang="en-US" sz="2200" dirty="0"/>
              <a:t> </a:t>
            </a:r>
            <a:r>
              <a:rPr lang="en-US" altLang="zh-CN" sz="2200" dirty="0"/>
              <a:t>p3</a:t>
            </a:r>
            <a:r>
              <a:rPr lang="zh-CN" altLang="en-US" sz="2200" dirty="0"/>
              <a:t> </a:t>
            </a:r>
            <a:r>
              <a:rPr lang="en-US" altLang="zh-CN" sz="2200" dirty="0"/>
              <a:t>and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1-hop</a:t>
            </a:r>
            <a:r>
              <a:rPr lang="zh-CN" altLang="en-US" sz="2200" dirty="0"/>
              <a:t> </a:t>
            </a:r>
            <a:r>
              <a:rPr lang="en-US" altLang="zh-CN" sz="2200" dirty="0"/>
              <a:t>shorter.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7200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7" grpId="0" animBg="1"/>
      <p:bldP spid="47" grpId="1" animBg="1"/>
      <p:bldP spid="49" grpId="0" animBg="1"/>
      <p:bldP spid="49" grpId="1" animBg="1"/>
      <p:bldP spid="50" grpId="0" animBg="1"/>
      <p:bldP spid="50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051E1-C823-8344-B843-E2FBB8D28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</a:t>
            </a:r>
            <a:r>
              <a:rPr lang="en-US" altLang="zh-CN" dirty="0"/>
              <a:t>ability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Examples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573708-EE68-E04F-A0AB-AF1D940E85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6645" y="4000500"/>
            <a:ext cx="5092700" cy="25273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1D92B-DDE3-B748-B0D4-E0D39DAEF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404E60-C480-3A41-A7FE-48F44B080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331" y="4171950"/>
            <a:ext cx="2921000" cy="2184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28AE05-D3B8-B542-A62C-3EBA72176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645" y="1473200"/>
            <a:ext cx="5092700" cy="252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CBB64A-5DEF-A84E-9993-D3ED13675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331" y="1606476"/>
            <a:ext cx="2921000" cy="218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21F237-761D-A542-BACC-91C9478FA7BF}"/>
              </a:ext>
            </a:extLst>
          </p:cNvPr>
          <p:cNvSpPr txBox="1"/>
          <p:nvPr/>
        </p:nvSpPr>
        <p:spPr>
          <a:xfrm>
            <a:off x="552894" y="2531209"/>
            <a:ext cx="1905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Naughty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Gadget</a:t>
            </a:r>
            <a:endParaRPr 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1222B8-F814-3546-B88E-7166C434AA48}"/>
              </a:ext>
            </a:extLst>
          </p:cNvPr>
          <p:cNvSpPr txBox="1"/>
          <p:nvPr/>
        </p:nvSpPr>
        <p:spPr>
          <a:xfrm>
            <a:off x="798570" y="5064095"/>
            <a:ext cx="1414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Bad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Gadget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11240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3BA3-8C7D-324A-B80F-C7298B41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</a:t>
            </a:r>
            <a:r>
              <a:rPr lang="en-US" altLang="zh-CN" dirty="0"/>
              <a:t>ability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61787-5AE1-D645-8976-554664156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/>
              <a:t>Theorem</a:t>
            </a:r>
            <a:r>
              <a:rPr lang="zh-CN" altLang="en-US" b="1" dirty="0"/>
              <a:t> </a:t>
            </a:r>
            <a:r>
              <a:rPr lang="en-US" altLang="zh-CN" b="1" dirty="0"/>
              <a:t>1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n+1</a:t>
            </a:r>
            <a:r>
              <a:rPr lang="zh-CN" altLang="en-US" dirty="0"/>
              <a:t> </a:t>
            </a:r>
            <a:r>
              <a:rPr lang="en-US" altLang="zh-CN" dirty="0"/>
              <a:t>nodes,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solvable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corresponding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maximum</a:t>
            </a:r>
            <a:r>
              <a:rPr lang="zh-CN" altLang="en-US" dirty="0"/>
              <a:t> </a:t>
            </a:r>
            <a:r>
              <a:rPr lang="en-US" altLang="zh-CN" dirty="0"/>
              <a:t>independent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n+1.</a:t>
            </a:r>
            <a:r>
              <a:rPr lang="zh-CN" altLang="en-US" dirty="0"/>
              <a:t> </a:t>
            </a:r>
            <a:r>
              <a:rPr lang="en-US" altLang="zh-CN" dirty="0"/>
              <a:t>(Details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[5].)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E9C5C-2BA3-0945-8FCB-0836FB5B9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AC5338-B31D-8244-A86F-755F53B41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3" y="3634450"/>
            <a:ext cx="3906524" cy="19386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9EF3DF-86D8-CE49-ACC1-2364059FD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710" y="3647462"/>
            <a:ext cx="3906524" cy="1938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6A8097-9737-0C4B-B1B1-0A2F7C5FA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4234" y="3634451"/>
            <a:ext cx="3906524" cy="19386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9BA2EE-8968-1D4A-83E5-0C6703114C0D}"/>
              </a:ext>
            </a:extLst>
          </p:cNvPr>
          <p:cNvSpPr txBox="1"/>
          <p:nvPr/>
        </p:nvSpPr>
        <p:spPr>
          <a:xfrm>
            <a:off x="1184878" y="5836838"/>
            <a:ext cx="1536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Good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gadget</a:t>
            </a:r>
            <a:endParaRPr lang="en-US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373BB96-1E0A-864F-B559-3343B0CA3555}"/>
              </a:ext>
            </a:extLst>
          </p:cNvPr>
          <p:cNvGrpSpPr/>
          <p:nvPr/>
        </p:nvGrpSpPr>
        <p:grpSpPr>
          <a:xfrm>
            <a:off x="74428" y="3901893"/>
            <a:ext cx="3577237" cy="1323943"/>
            <a:chOff x="85061" y="3657342"/>
            <a:chExt cx="3577237" cy="1323943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E27959-3664-E246-B891-148FBE06E35B}"/>
                </a:ext>
              </a:extLst>
            </p:cNvPr>
            <p:cNvSpPr/>
            <p:nvPr/>
          </p:nvSpPr>
          <p:spPr>
            <a:xfrm>
              <a:off x="85061" y="4104039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b="1" dirty="0"/>
                <a:t>0</a:t>
              </a:r>
              <a:endParaRPr lang="en-US" sz="1400" b="1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8F601C4-4452-8C4F-B114-791EA3C7D86B}"/>
                </a:ext>
              </a:extLst>
            </p:cNvPr>
            <p:cNvSpPr/>
            <p:nvPr/>
          </p:nvSpPr>
          <p:spPr>
            <a:xfrm>
              <a:off x="641833" y="3657343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130</a:t>
              </a:r>
              <a:endParaRPr lang="en-US" sz="1400" b="1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87D6BBC-CF00-BA48-85BD-E559BE6C85B6}"/>
                </a:ext>
              </a:extLst>
            </p:cNvPr>
            <p:cNvSpPr/>
            <p:nvPr/>
          </p:nvSpPr>
          <p:spPr>
            <a:xfrm>
              <a:off x="1571902" y="4566488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20</a:t>
              </a:r>
              <a:endParaRPr lang="en-US" sz="1400" b="1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BE6816-8990-A344-B0BF-9149D84F11BE}"/>
                </a:ext>
              </a:extLst>
            </p:cNvPr>
            <p:cNvSpPr/>
            <p:nvPr/>
          </p:nvSpPr>
          <p:spPr>
            <a:xfrm>
              <a:off x="2460054" y="3657342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430</a:t>
              </a:r>
              <a:endParaRPr lang="en-US" sz="1400" b="1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C7FF271-CEF4-184A-84B2-AB424077703E}"/>
                </a:ext>
              </a:extLst>
            </p:cNvPr>
            <p:cNvSpPr/>
            <p:nvPr/>
          </p:nvSpPr>
          <p:spPr>
            <a:xfrm>
              <a:off x="3248299" y="3657342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30</a:t>
              </a:r>
              <a:endParaRPr lang="en-US" sz="1400" b="1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136516-19DB-A545-AEC3-6196D294E851}"/>
              </a:ext>
            </a:extLst>
          </p:cNvPr>
          <p:cNvGrpSpPr/>
          <p:nvPr/>
        </p:nvGrpSpPr>
        <p:grpSpPr>
          <a:xfrm>
            <a:off x="3742768" y="3912673"/>
            <a:ext cx="3588623" cy="1323943"/>
            <a:chOff x="3742768" y="3668122"/>
            <a:chExt cx="3588623" cy="132394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186DE14-E719-AA46-B6FA-B520CACC69D9}"/>
                </a:ext>
              </a:extLst>
            </p:cNvPr>
            <p:cNvSpPr/>
            <p:nvPr/>
          </p:nvSpPr>
          <p:spPr>
            <a:xfrm>
              <a:off x="3742768" y="4114819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b="1" dirty="0"/>
                <a:t>0</a:t>
              </a:r>
              <a:endParaRPr lang="en-US" sz="1400" b="1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A2CDD1B-A507-9343-BE44-A8811E546852}"/>
                </a:ext>
              </a:extLst>
            </p:cNvPr>
            <p:cNvSpPr/>
            <p:nvPr/>
          </p:nvSpPr>
          <p:spPr>
            <a:xfrm>
              <a:off x="4299540" y="3668123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130</a:t>
              </a:r>
              <a:endParaRPr lang="en-US" sz="1400" b="1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9DAEC83-E037-B149-B4C0-369CB5E7D0A0}"/>
                </a:ext>
              </a:extLst>
            </p:cNvPr>
            <p:cNvSpPr/>
            <p:nvPr/>
          </p:nvSpPr>
          <p:spPr>
            <a:xfrm>
              <a:off x="5229609" y="4577268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20</a:t>
              </a:r>
              <a:endParaRPr lang="en-US" sz="1400" b="1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5E1A9DD-8957-A944-B359-3F38520130D4}"/>
                </a:ext>
              </a:extLst>
            </p:cNvPr>
            <p:cNvSpPr/>
            <p:nvPr/>
          </p:nvSpPr>
          <p:spPr>
            <a:xfrm>
              <a:off x="6117761" y="3668122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430</a:t>
              </a:r>
              <a:endParaRPr lang="en-US" sz="1400" b="1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AC69729-1421-9B47-8787-81BDCC9D3B98}"/>
                </a:ext>
              </a:extLst>
            </p:cNvPr>
            <p:cNvSpPr/>
            <p:nvPr/>
          </p:nvSpPr>
          <p:spPr>
            <a:xfrm>
              <a:off x="6917392" y="4577158"/>
              <a:ext cx="413999" cy="4147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400" b="1" dirty="0"/>
                <a:t>30</a:t>
              </a:r>
              <a:endParaRPr lang="en-US" sz="1400" b="1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BC0F071-2583-7446-BAB6-37F3A524B529}"/>
              </a:ext>
            </a:extLst>
          </p:cNvPr>
          <p:cNvSpPr txBox="1"/>
          <p:nvPr/>
        </p:nvSpPr>
        <p:spPr>
          <a:xfrm>
            <a:off x="4994993" y="5836838"/>
            <a:ext cx="1859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Naughty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gadget</a:t>
            </a:r>
            <a:endParaRPr lang="en-US" sz="20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6FC32C-A45F-4440-8ABC-0750F097E2D6}"/>
              </a:ext>
            </a:extLst>
          </p:cNvPr>
          <p:cNvSpPr txBox="1"/>
          <p:nvPr/>
        </p:nvSpPr>
        <p:spPr>
          <a:xfrm>
            <a:off x="8911319" y="5836838"/>
            <a:ext cx="13684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Bad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gadget</a:t>
            </a:r>
            <a:endParaRPr lang="en-US" sz="2000" b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58216E-FD75-0C45-A820-0D640119018F}"/>
              </a:ext>
            </a:extLst>
          </p:cNvPr>
          <p:cNvSpPr/>
          <p:nvPr/>
        </p:nvSpPr>
        <p:spPr>
          <a:xfrm>
            <a:off x="8911319" y="5487012"/>
            <a:ext cx="1537428" cy="4569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No</a:t>
            </a:r>
            <a:r>
              <a:rPr lang="zh-CN" altLang="en-US" b="1" dirty="0"/>
              <a:t> </a:t>
            </a:r>
            <a:r>
              <a:rPr lang="en-US" altLang="zh-CN" b="1" dirty="0"/>
              <a:t>size-5</a:t>
            </a:r>
            <a:r>
              <a:rPr lang="zh-CN" altLang="en-US" b="1" dirty="0"/>
              <a:t> </a:t>
            </a:r>
            <a:r>
              <a:rPr lang="en-US" altLang="zh-CN" b="1" dirty="0"/>
              <a:t>MIS</a:t>
            </a:r>
            <a:endParaRPr lang="en-US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94992F9-C5EA-564F-BDB2-4BD9C187B246}"/>
              </a:ext>
            </a:extLst>
          </p:cNvPr>
          <p:cNvSpPr/>
          <p:nvPr/>
        </p:nvSpPr>
        <p:spPr>
          <a:xfrm>
            <a:off x="990153" y="6327045"/>
            <a:ext cx="10229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[5]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Cheng,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Yichao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Ning Luo,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Jingxuan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Zhang,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Timos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Antonopoulos,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Ruzica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Piskac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Qiao Xiang. "Looking for the maximum independent set: a new perspective on the stable path problem." In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INFOCOM</a:t>
            </a:r>
            <a:r>
              <a:rPr lang="en-US" altLang="zh-CN" sz="1400" i="1" dirty="0">
                <a:solidFill>
                  <a:srgbClr val="222222"/>
                </a:solidFill>
                <a:latin typeface="Arial" panose="020B0604020202020204" pitchFamily="34" charset="0"/>
              </a:rPr>
              <a:t>'21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pp. 1-10, 2021.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11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0" grpId="0"/>
      <p:bldP spid="31" grpId="0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07D9F-292C-4C49-AD8E-BEC3303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GreedyMIS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 Polynomial-Time Heuristic for SPP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8EB5B-AA20-3D4A-B631-AE25A3598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55595" cy="4351338"/>
          </a:xfrm>
        </p:spPr>
        <p:txBody>
          <a:bodyPr/>
          <a:lstStyle/>
          <a:p>
            <a:r>
              <a:rPr lang="en-US" altLang="zh-CN" dirty="0"/>
              <a:t>Iteratively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independent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iteration: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path-vertices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edge,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path-vertex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SPP,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randomly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path-vertex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lowest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degree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path-vertices,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neighbors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related</a:t>
            </a:r>
            <a:r>
              <a:rPr lang="zh-CN" altLang="en-US" dirty="0"/>
              <a:t> </a:t>
            </a:r>
            <a:r>
              <a:rPr lang="en-US" altLang="zh-CN" dirty="0"/>
              <a:t>edges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Terminates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(</a:t>
            </a:r>
            <a:r>
              <a:rPr lang="en-US" altLang="zh-CN" b="1" dirty="0"/>
              <a:t>solvable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n+1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found,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(</a:t>
            </a:r>
            <a:r>
              <a:rPr lang="en-US" altLang="zh-CN" b="1" dirty="0"/>
              <a:t>non-solvable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11EE6-F241-C240-9510-13454A17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9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36E0C-8655-4840-A0EE-770650CB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GreedyMIS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Example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5A435-9E4C-844F-8147-E0D23EA8A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52757"/>
            <a:ext cx="10515600" cy="1882211"/>
          </a:xfrm>
        </p:spPr>
        <p:txBody>
          <a:bodyPr>
            <a:noAutofit/>
          </a:bodyPr>
          <a:lstStyle/>
          <a:p>
            <a:r>
              <a:rPr lang="en-US" sz="2400" dirty="0"/>
              <a:t>Iter</a:t>
            </a:r>
            <a:r>
              <a:rPr lang="en-US" altLang="zh-CN" sz="2400" dirty="0"/>
              <a:t>ation</a:t>
            </a:r>
            <a:r>
              <a:rPr lang="zh-CN" altLang="en-US" sz="2400" dirty="0"/>
              <a:t> </a:t>
            </a:r>
            <a:r>
              <a:rPr lang="en-US" altLang="zh-CN" sz="2400" dirty="0"/>
              <a:t>1:</a:t>
            </a:r>
            <a:r>
              <a:rPr lang="zh-CN" altLang="en-US" sz="2400" dirty="0"/>
              <a:t> </a:t>
            </a:r>
            <a:r>
              <a:rPr lang="en-US" altLang="zh-CN" sz="2400" dirty="0"/>
              <a:t>0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added</a:t>
            </a:r>
            <a:r>
              <a:rPr lang="zh-CN" altLang="en-US" sz="2400" dirty="0"/>
              <a:t> </a:t>
            </a:r>
            <a:r>
              <a:rPr lang="en-US" altLang="zh-CN" sz="2400" dirty="0"/>
              <a:t>(zero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edges)</a:t>
            </a:r>
          </a:p>
          <a:p>
            <a:r>
              <a:rPr lang="en-US" altLang="zh-CN" sz="2400" dirty="0"/>
              <a:t>Iteration</a:t>
            </a:r>
            <a:r>
              <a:rPr lang="zh-CN" altLang="en-US" sz="2400" dirty="0"/>
              <a:t> </a:t>
            </a:r>
            <a:r>
              <a:rPr lang="en-US" altLang="zh-CN" sz="2400" dirty="0"/>
              <a:t>2:</a:t>
            </a:r>
            <a:r>
              <a:rPr lang="zh-CN" altLang="en-US" sz="2400" dirty="0"/>
              <a:t> </a:t>
            </a:r>
            <a:r>
              <a:rPr lang="en-US" altLang="zh-CN" sz="2400" dirty="0"/>
              <a:t>{120,</a:t>
            </a:r>
            <a:r>
              <a:rPr lang="zh-CN" altLang="en-US" sz="2400" dirty="0"/>
              <a:t> </a:t>
            </a:r>
            <a:r>
              <a:rPr lang="en-US" altLang="zh-CN" sz="2400" dirty="0"/>
              <a:t>230,</a:t>
            </a:r>
            <a:r>
              <a:rPr lang="zh-CN" altLang="en-US" sz="2400" dirty="0"/>
              <a:t> </a:t>
            </a:r>
            <a:r>
              <a:rPr lang="en-US" altLang="zh-CN" sz="2400" dirty="0"/>
              <a:t>340,</a:t>
            </a:r>
            <a:r>
              <a:rPr lang="zh-CN" altLang="en-US" sz="2400" dirty="0"/>
              <a:t> </a:t>
            </a:r>
            <a:r>
              <a:rPr lang="en-US" altLang="zh-CN" sz="2400" dirty="0"/>
              <a:t>410}</a:t>
            </a:r>
            <a:r>
              <a:rPr lang="zh-CN" altLang="en-US" sz="2400" dirty="0"/>
              <a:t> </a:t>
            </a:r>
            <a:r>
              <a:rPr lang="en-US" altLang="zh-CN" sz="2400" dirty="0"/>
              <a:t>all</a:t>
            </a:r>
            <a:r>
              <a:rPr lang="zh-CN" altLang="en-US" sz="2400" dirty="0"/>
              <a:t> </a:t>
            </a:r>
            <a:r>
              <a:rPr lang="en-US" altLang="zh-CN" sz="2400" dirty="0"/>
              <a:t>have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degree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1,</a:t>
            </a:r>
            <a:r>
              <a:rPr lang="zh-CN" altLang="en-US" sz="2400" dirty="0"/>
              <a:t> </a:t>
            </a:r>
            <a:r>
              <a:rPr lang="en-US" altLang="zh-CN" sz="2400" dirty="0"/>
              <a:t>randomly</a:t>
            </a:r>
            <a:r>
              <a:rPr lang="zh-CN" altLang="en-US" sz="2400" dirty="0"/>
              <a:t> </a:t>
            </a:r>
            <a:r>
              <a:rPr lang="en-US" altLang="zh-CN" sz="2400" dirty="0"/>
              <a:t>add</a:t>
            </a:r>
            <a:r>
              <a:rPr lang="zh-CN" altLang="en-US" sz="2400" dirty="0"/>
              <a:t> </a:t>
            </a:r>
            <a:r>
              <a:rPr lang="en-US" altLang="zh-CN" sz="2400" dirty="0"/>
              <a:t>120</a:t>
            </a:r>
            <a:r>
              <a:rPr lang="zh-CN" altLang="en-US" sz="2400" dirty="0"/>
              <a:t> </a:t>
            </a:r>
            <a:r>
              <a:rPr lang="en-US" altLang="zh-CN" sz="2400" dirty="0"/>
              <a:t>(one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lowest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degree)</a:t>
            </a:r>
          </a:p>
          <a:p>
            <a:r>
              <a:rPr lang="en-US" sz="2400" dirty="0"/>
              <a:t>Iter</a:t>
            </a:r>
            <a:r>
              <a:rPr lang="en-US" altLang="zh-CN" sz="2400" dirty="0"/>
              <a:t>ation</a:t>
            </a:r>
            <a:r>
              <a:rPr lang="zh-CN" altLang="en-US" sz="2400" dirty="0"/>
              <a:t> </a:t>
            </a:r>
            <a:r>
              <a:rPr lang="en-US" altLang="zh-CN" sz="2400" dirty="0"/>
              <a:t>3:</a:t>
            </a:r>
            <a:r>
              <a:rPr lang="zh-CN" altLang="en-US" sz="2400" dirty="0"/>
              <a:t> </a:t>
            </a:r>
            <a:r>
              <a:rPr lang="en-US" altLang="zh-CN" sz="2400" dirty="0"/>
              <a:t>340,</a:t>
            </a:r>
            <a:r>
              <a:rPr lang="zh-CN" altLang="en-US" sz="2400" dirty="0"/>
              <a:t> </a:t>
            </a:r>
            <a:r>
              <a:rPr lang="en-US" altLang="zh-CN" sz="2400" dirty="0"/>
              <a:t>40</a:t>
            </a:r>
            <a:r>
              <a:rPr lang="zh-CN" altLang="en-US" sz="2400" dirty="0"/>
              <a:t> </a:t>
            </a:r>
            <a:r>
              <a:rPr lang="en-US" altLang="zh-CN" sz="2400" dirty="0"/>
              <a:t>are</a:t>
            </a:r>
            <a:r>
              <a:rPr lang="zh-CN" altLang="en-US" sz="2400" dirty="0"/>
              <a:t> </a:t>
            </a:r>
            <a:r>
              <a:rPr lang="en-US" altLang="zh-CN" sz="2400" dirty="0"/>
              <a:t>added</a:t>
            </a:r>
            <a:r>
              <a:rPr lang="zh-CN" altLang="en-US" sz="2400" dirty="0"/>
              <a:t> </a:t>
            </a:r>
            <a:r>
              <a:rPr lang="en-US" altLang="zh-CN" sz="2400" dirty="0"/>
              <a:t>(zero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edges)</a:t>
            </a:r>
          </a:p>
          <a:p>
            <a:r>
              <a:rPr lang="en-US" altLang="zh-CN" sz="2400" dirty="0"/>
              <a:t>Iteration</a:t>
            </a:r>
            <a:r>
              <a:rPr lang="zh-CN" altLang="en-US" sz="2400" dirty="0"/>
              <a:t> </a:t>
            </a:r>
            <a:r>
              <a:rPr lang="en-US" altLang="zh-CN" sz="2400" dirty="0"/>
              <a:t>4:</a:t>
            </a:r>
            <a:r>
              <a:rPr lang="zh-CN" altLang="en-US" sz="2400" dirty="0"/>
              <a:t> </a:t>
            </a:r>
            <a:r>
              <a:rPr lang="en-US" altLang="zh-CN" sz="2400" dirty="0"/>
              <a:t>20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added</a:t>
            </a:r>
            <a:r>
              <a:rPr lang="zh-CN" altLang="en-US" sz="2400" dirty="0"/>
              <a:t> </a:t>
            </a:r>
            <a:r>
              <a:rPr lang="en-US" altLang="zh-CN" sz="2400" dirty="0"/>
              <a:t>(zero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edges)</a:t>
            </a:r>
          </a:p>
          <a:p>
            <a:r>
              <a:rPr lang="en-US" altLang="zh-CN" sz="2400" b="1" dirty="0"/>
              <a:t>Final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result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altLang="zh-CN" sz="2400" dirty="0"/>
              <a:t>{0,</a:t>
            </a:r>
            <a:r>
              <a:rPr lang="zh-CN" altLang="en-US" sz="2400" dirty="0"/>
              <a:t> </a:t>
            </a:r>
            <a:r>
              <a:rPr lang="en-US" altLang="zh-CN" sz="2400" dirty="0"/>
              <a:t>120,</a:t>
            </a:r>
            <a:r>
              <a:rPr lang="zh-CN" altLang="en-US" sz="2400" dirty="0"/>
              <a:t> </a:t>
            </a:r>
            <a:r>
              <a:rPr lang="en-US" altLang="zh-CN" sz="2400" dirty="0"/>
              <a:t>340,</a:t>
            </a:r>
            <a:r>
              <a:rPr lang="zh-CN" altLang="en-US" sz="2400" dirty="0"/>
              <a:t> </a:t>
            </a:r>
            <a:r>
              <a:rPr lang="en-US" altLang="zh-CN" sz="2400" dirty="0"/>
              <a:t>40,</a:t>
            </a:r>
            <a:r>
              <a:rPr lang="zh-CN" altLang="en-US" sz="2400" dirty="0"/>
              <a:t> </a:t>
            </a:r>
            <a:r>
              <a:rPr lang="en-US" altLang="zh-CN" sz="2400" dirty="0"/>
              <a:t>20}</a:t>
            </a:r>
          </a:p>
          <a:p>
            <a:endParaRPr lang="en-US" altLang="zh-CN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D330B-23E7-8444-8354-338BFA342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CFBE59A-7D2F-1641-903F-86EDC7E06611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AE2E1A-D466-9649-A058-2207FAF54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483" y="1608574"/>
            <a:ext cx="3035300" cy="25273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D1795D51-3B62-CA45-88D3-441C8073A3B8}"/>
              </a:ext>
            </a:extLst>
          </p:cNvPr>
          <p:cNvSpPr/>
          <p:nvPr/>
        </p:nvSpPr>
        <p:spPr>
          <a:xfrm>
            <a:off x="5056962" y="2408058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2CC556-A0A7-1E4C-A5F1-FBA6D02D5CEF}"/>
              </a:ext>
            </a:extLst>
          </p:cNvPr>
          <p:cNvSpPr/>
          <p:nvPr/>
        </p:nvSpPr>
        <p:spPr>
          <a:xfrm>
            <a:off x="6070600" y="1810745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120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0BF6BD-14AD-344D-BCCD-717099BA093A}"/>
              </a:ext>
            </a:extLst>
          </p:cNvPr>
          <p:cNvSpPr/>
          <p:nvPr/>
        </p:nvSpPr>
        <p:spPr>
          <a:xfrm>
            <a:off x="6070600" y="3098342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10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BBA8444-6D3D-CA42-944D-78B65F6B97E3}"/>
              </a:ext>
            </a:extLst>
          </p:cNvPr>
          <p:cNvSpPr/>
          <p:nvPr/>
        </p:nvSpPr>
        <p:spPr>
          <a:xfrm>
            <a:off x="7233093" y="1810745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230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82C357-5F61-3243-8A17-8B0B7E600088}"/>
              </a:ext>
            </a:extLst>
          </p:cNvPr>
          <p:cNvSpPr/>
          <p:nvPr/>
        </p:nvSpPr>
        <p:spPr>
          <a:xfrm>
            <a:off x="7233093" y="3098342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20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4E77A60-9627-4445-B1E9-824196F4C6E0}"/>
              </a:ext>
            </a:extLst>
          </p:cNvPr>
          <p:cNvSpPr/>
          <p:nvPr/>
        </p:nvSpPr>
        <p:spPr>
          <a:xfrm>
            <a:off x="8395586" y="1810745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340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9AB191-741B-D44D-BF56-FBF87E86919E}"/>
              </a:ext>
            </a:extLst>
          </p:cNvPr>
          <p:cNvSpPr/>
          <p:nvPr/>
        </p:nvSpPr>
        <p:spPr>
          <a:xfrm>
            <a:off x="8395585" y="3098341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30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DF5D6B-93AA-804B-9BA2-C321EF9AAD5D}"/>
              </a:ext>
            </a:extLst>
          </p:cNvPr>
          <p:cNvSpPr/>
          <p:nvPr/>
        </p:nvSpPr>
        <p:spPr>
          <a:xfrm>
            <a:off x="9558079" y="1810745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410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E3C2B18-80BF-1940-8C8D-941EED119D60}"/>
              </a:ext>
            </a:extLst>
          </p:cNvPr>
          <p:cNvCxnSpPr>
            <a:cxnSpLocks/>
            <a:stCxn id="13" idx="0"/>
            <a:endCxn id="12" idx="4"/>
          </p:cNvCxnSpPr>
          <p:nvPr/>
        </p:nvCxnSpPr>
        <p:spPr>
          <a:xfrm flipV="1">
            <a:off x="6317768" y="2325336"/>
            <a:ext cx="0" cy="773006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23A6744-0348-6E42-ACD8-70C3761A18E2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7480261" y="2325336"/>
            <a:ext cx="0" cy="773006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7263470-042D-EE48-B282-3E8FD64CA39C}"/>
              </a:ext>
            </a:extLst>
          </p:cNvPr>
          <p:cNvCxnSpPr>
            <a:cxnSpLocks/>
            <a:stCxn id="17" idx="0"/>
            <a:endCxn id="16" idx="4"/>
          </p:cNvCxnSpPr>
          <p:nvPr/>
        </p:nvCxnSpPr>
        <p:spPr>
          <a:xfrm flipV="1">
            <a:off x="8642753" y="2325336"/>
            <a:ext cx="1" cy="773005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26F6E72-CCE0-9245-85E4-30D5F9B4288E}"/>
              </a:ext>
            </a:extLst>
          </p:cNvPr>
          <p:cNvCxnSpPr>
            <a:cxnSpLocks/>
            <a:stCxn id="13" idx="6"/>
            <a:endCxn id="15" idx="2"/>
          </p:cNvCxnSpPr>
          <p:nvPr/>
        </p:nvCxnSpPr>
        <p:spPr>
          <a:xfrm>
            <a:off x="6564935" y="3355638"/>
            <a:ext cx="668158" cy="0"/>
          </a:xfrm>
          <a:prstGeom prst="line">
            <a:avLst/>
          </a:prstGeom>
          <a:ln w="25400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209E35E7-1FCE-1C4F-B9A1-B19CF3553DA8}"/>
              </a:ext>
            </a:extLst>
          </p:cNvPr>
          <p:cNvSpPr/>
          <p:nvPr/>
        </p:nvSpPr>
        <p:spPr>
          <a:xfrm>
            <a:off x="9561726" y="3098341"/>
            <a:ext cx="494335" cy="514591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40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84C88CD-0460-E546-814B-48302F6BEA91}"/>
              </a:ext>
            </a:extLst>
          </p:cNvPr>
          <p:cNvCxnSpPr>
            <a:cxnSpLocks/>
            <a:stCxn id="29" idx="0"/>
            <a:endCxn id="18" idx="4"/>
          </p:cNvCxnSpPr>
          <p:nvPr/>
        </p:nvCxnSpPr>
        <p:spPr>
          <a:xfrm flipH="1" flipV="1">
            <a:off x="9805247" y="2325336"/>
            <a:ext cx="3647" cy="773005"/>
          </a:xfrm>
          <a:prstGeom prst="line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95CA06-35D4-E04C-AB95-75F691EF4A82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6564935" y="2068041"/>
            <a:ext cx="668158" cy="0"/>
          </a:xfrm>
          <a:prstGeom prst="line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9579288-5028-D543-A2BA-4AFF9E95EB60}"/>
              </a:ext>
            </a:extLst>
          </p:cNvPr>
          <p:cNvCxnSpPr>
            <a:cxnSpLocks/>
            <a:stCxn id="14" idx="6"/>
            <a:endCxn id="16" idx="2"/>
          </p:cNvCxnSpPr>
          <p:nvPr/>
        </p:nvCxnSpPr>
        <p:spPr>
          <a:xfrm>
            <a:off x="7727428" y="2068041"/>
            <a:ext cx="668158" cy="0"/>
          </a:xfrm>
          <a:prstGeom prst="line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49590C-E28E-8C47-8761-128316F8893A}"/>
              </a:ext>
            </a:extLst>
          </p:cNvPr>
          <p:cNvCxnSpPr>
            <a:cxnSpLocks/>
            <a:stCxn id="16" idx="6"/>
            <a:endCxn id="18" idx="2"/>
          </p:cNvCxnSpPr>
          <p:nvPr/>
        </p:nvCxnSpPr>
        <p:spPr>
          <a:xfrm>
            <a:off x="8889921" y="2068041"/>
            <a:ext cx="668158" cy="0"/>
          </a:xfrm>
          <a:prstGeom prst="line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8914485-410A-3B4C-B573-D5FE993C1C5D}"/>
              </a:ext>
            </a:extLst>
          </p:cNvPr>
          <p:cNvCxnSpPr>
            <a:cxnSpLocks/>
            <a:stCxn id="15" idx="6"/>
            <a:endCxn id="17" idx="2"/>
          </p:cNvCxnSpPr>
          <p:nvPr/>
        </p:nvCxnSpPr>
        <p:spPr>
          <a:xfrm flipV="1">
            <a:off x="7727428" y="3355637"/>
            <a:ext cx="668157" cy="1"/>
          </a:xfrm>
          <a:prstGeom prst="line">
            <a:avLst/>
          </a:prstGeom>
          <a:ln w="25400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D554C50-68EF-CB45-91D6-FA3E2FA0950F}"/>
              </a:ext>
            </a:extLst>
          </p:cNvPr>
          <p:cNvCxnSpPr>
            <a:cxnSpLocks/>
            <a:stCxn id="17" idx="6"/>
            <a:endCxn id="29" idx="2"/>
          </p:cNvCxnSpPr>
          <p:nvPr/>
        </p:nvCxnSpPr>
        <p:spPr>
          <a:xfrm>
            <a:off x="8889920" y="3355637"/>
            <a:ext cx="671806" cy="0"/>
          </a:xfrm>
          <a:prstGeom prst="line">
            <a:avLst/>
          </a:prstGeom>
          <a:ln w="25400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1">
            <a:extLst>
              <a:ext uri="{FF2B5EF4-FFF2-40B4-BE49-F238E27FC236}">
                <a16:creationId xmlns:a16="http://schemas.microsoft.com/office/drawing/2014/main" id="{A300D356-0E39-4040-A08B-92C2CB4E97AB}"/>
              </a:ext>
            </a:extLst>
          </p:cNvPr>
          <p:cNvSpPr/>
          <p:nvPr/>
        </p:nvSpPr>
        <p:spPr>
          <a:xfrm>
            <a:off x="6368946" y="1254175"/>
            <a:ext cx="3434317" cy="555285"/>
          </a:xfrm>
          <a:custGeom>
            <a:avLst/>
            <a:gdLst>
              <a:gd name="connsiteX0" fmla="*/ 3434317 w 3434317"/>
              <a:gd name="connsiteY0" fmla="*/ 555285 h 555285"/>
              <a:gd name="connsiteX1" fmla="*/ 2711303 w 3434317"/>
              <a:gd name="connsiteY1" fmla="*/ 129983 h 555285"/>
              <a:gd name="connsiteX2" fmla="*/ 1637414 w 3434317"/>
              <a:gd name="connsiteY2" fmla="*/ 2392 h 555285"/>
              <a:gd name="connsiteX3" fmla="*/ 425303 w 3434317"/>
              <a:gd name="connsiteY3" fmla="*/ 215043 h 555285"/>
              <a:gd name="connsiteX4" fmla="*/ 0 w 3434317"/>
              <a:gd name="connsiteY4" fmla="*/ 555285 h 555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4317" h="555285">
                <a:moveTo>
                  <a:pt x="3434317" y="555285"/>
                </a:moveTo>
                <a:cubicBezTo>
                  <a:pt x="3222552" y="388708"/>
                  <a:pt x="3010787" y="222132"/>
                  <a:pt x="2711303" y="129983"/>
                </a:cubicBezTo>
                <a:cubicBezTo>
                  <a:pt x="2411819" y="37834"/>
                  <a:pt x="2018414" y="-11785"/>
                  <a:pt x="1637414" y="2392"/>
                </a:cubicBezTo>
                <a:cubicBezTo>
                  <a:pt x="1256414" y="16569"/>
                  <a:pt x="698205" y="122894"/>
                  <a:pt x="425303" y="215043"/>
                </a:cubicBezTo>
                <a:cubicBezTo>
                  <a:pt x="152401" y="307192"/>
                  <a:pt x="76200" y="431238"/>
                  <a:pt x="0" y="555285"/>
                </a:cubicBezTo>
              </a:path>
            </a:pathLst>
          </a:custGeom>
          <a:noFill/>
          <a:ln w="25400">
            <a:solidFill>
              <a:srgbClr val="FF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7F7F363E-C6FC-2149-BE76-BF5138095B24}"/>
              </a:ext>
            </a:extLst>
          </p:cNvPr>
          <p:cNvSpPr/>
          <p:nvPr/>
        </p:nvSpPr>
        <p:spPr>
          <a:xfrm rot="10800000">
            <a:off x="6317767" y="3633379"/>
            <a:ext cx="3434317" cy="555285"/>
          </a:xfrm>
          <a:custGeom>
            <a:avLst/>
            <a:gdLst>
              <a:gd name="connsiteX0" fmla="*/ 3434317 w 3434317"/>
              <a:gd name="connsiteY0" fmla="*/ 555285 h 555285"/>
              <a:gd name="connsiteX1" fmla="*/ 2711303 w 3434317"/>
              <a:gd name="connsiteY1" fmla="*/ 129983 h 555285"/>
              <a:gd name="connsiteX2" fmla="*/ 1637414 w 3434317"/>
              <a:gd name="connsiteY2" fmla="*/ 2392 h 555285"/>
              <a:gd name="connsiteX3" fmla="*/ 425303 w 3434317"/>
              <a:gd name="connsiteY3" fmla="*/ 215043 h 555285"/>
              <a:gd name="connsiteX4" fmla="*/ 0 w 3434317"/>
              <a:gd name="connsiteY4" fmla="*/ 555285 h 555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4317" h="555285">
                <a:moveTo>
                  <a:pt x="3434317" y="555285"/>
                </a:moveTo>
                <a:cubicBezTo>
                  <a:pt x="3222552" y="388708"/>
                  <a:pt x="3010787" y="222132"/>
                  <a:pt x="2711303" y="129983"/>
                </a:cubicBezTo>
                <a:cubicBezTo>
                  <a:pt x="2411819" y="37834"/>
                  <a:pt x="2018414" y="-11785"/>
                  <a:pt x="1637414" y="2392"/>
                </a:cubicBezTo>
                <a:cubicBezTo>
                  <a:pt x="1256414" y="16569"/>
                  <a:pt x="698205" y="122894"/>
                  <a:pt x="425303" y="215043"/>
                </a:cubicBezTo>
                <a:cubicBezTo>
                  <a:pt x="152401" y="307192"/>
                  <a:pt x="76200" y="431238"/>
                  <a:pt x="0" y="555285"/>
                </a:cubicBezTo>
              </a:path>
            </a:pathLst>
          </a:custGeom>
          <a:noFill/>
          <a:ln w="25400">
            <a:solidFill>
              <a:srgbClr val="0432FF"/>
            </a:solidFill>
            <a:headEnd type="triangle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7858DB3-5DD4-0641-9F9F-E882BAEBB975}"/>
              </a:ext>
            </a:extLst>
          </p:cNvPr>
          <p:cNvSpPr/>
          <p:nvPr/>
        </p:nvSpPr>
        <p:spPr>
          <a:xfrm>
            <a:off x="5856921" y="1647770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B573B32-25E1-0746-BD07-1CA9731DC482}"/>
              </a:ext>
            </a:extLst>
          </p:cNvPr>
          <p:cNvSpPr/>
          <p:nvPr/>
        </p:nvSpPr>
        <p:spPr>
          <a:xfrm>
            <a:off x="7019414" y="1652527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2C19865-58BC-C741-B369-9E376ECC56C8}"/>
              </a:ext>
            </a:extLst>
          </p:cNvPr>
          <p:cNvSpPr/>
          <p:nvPr/>
        </p:nvSpPr>
        <p:spPr>
          <a:xfrm>
            <a:off x="8178259" y="1651277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8DB38A8-F5B9-9848-B374-51B89062011F}"/>
              </a:ext>
            </a:extLst>
          </p:cNvPr>
          <p:cNvSpPr/>
          <p:nvPr/>
        </p:nvSpPr>
        <p:spPr>
          <a:xfrm>
            <a:off x="9348047" y="1661089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D28A1D-70B2-F145-A665-387607076C58}"/>
              </a:ext>
            </a:extLst>
          </p:cNvPr>
          <p:cNvSpPr/>
          <p:nvPr/>
        </p:nvSpPr>
        <p:spPr>
          <a:xfrm>
            <a:off x="4846929" y="2208153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26EDB78-CF2D-7848-86C3-2EDCF1E3700F}"/>
              </a:ext>
            </a:extLst>
          </p:cNvPr>
          <p:cNvSpPr/>
          <p:nvPr/>
        </p:nvSpPr>
        <p:spPr>
          <a:xfrm>
            <a:off x="8173995" y="1650456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47B4E2C6-0ED8-2D49-B4FA-55E8E824E497}"/>
              </a:ext>
            </a:extLst>
          </p:cNvPr>
          <p:cNvSpPr/>
          <p:nvPr/>
        </p:nvSpPr>
        <p:spPr>
          <a:xfrm>
            <a:off x="9332019" y="2929658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60D988E3-B7C2-2141-A7B7-112A6215B47E}"/>
              </a:ext>
            </a:extLst>
          </p:cNvPr>
          <p:cNvSpPr/>
          <p:nvPr/>
        </p:nvSpPr>
        <p:spPr>
          <a:xfrm>
            <a:off x="7027632" y="2922649"/>
            <a:ext cx="914400" cy="9144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1FAC991-50B6-FC49-9EF7-30612DEC74E0}"/>
              </a:ext>
            </a:extLst>
          </p:cNvPr>
          <p:cNvGrpSpPr/>
          <p:nvPr/>
        </p:nvGrpSpPr>
        <p:grpSpPr>
          <a:xfrm>
            <a:off x="5056962" y="1491691"/>
            <a:ext cx="5092700" cy="2527300"/>
            <a:chOff x="6036104" y="4234188"/>
            <a:chExt cx="5092700" cy="2527300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0AC18496-6973-8544-8CE5-771B77EF1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36104" y="4234188"/>
              <a:ext cx="5092700" cy="2527300"/>
            </a:xfrm>
            <a:prstGeom prst="rect">
              <a:avLst/>
            </a:prstGeom>
          </p:spPr>
        </p:pic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4AAAB4-BF7C-BB41-805A-FEB74373EC60}"/>
                </a:ext>
              </a:extLst>
            </p:cNvPr>
            <p:cNvSpPr/>
            <p:nvPr/>
          </p:nvSpPr>
          <p:spPr>
            <a:xfrm>
              <a:off x="6142413" y="5145910"/>
              <a:ext cx="553069" cy="553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b="1" dirty="0"/>
                <a:t>0</a:t>
              </a:r>
              <a:endParaRPr lang="en-US" sz="1400" b="1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73D0840-35D9-CD46-A472-B8CA4A6AA113}"/>
                </a:ext>
              </a:extLst>
            </p:cNvPr>
            <p:cNvSpPr/>
            <p:nvPr/>
          </p:nvSpPr>
          <p:spPr>
            <a:xfrm>
              <a:off x="6844323" y="4587300"/>
              <a:ext cx="553069" cy="553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b="1" dirty="0"/>
                <a:t>120</a:t>
              </a:r>
              <a:endParaRPr lang="en-US" sz="1400" b="1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158A326-3D47-B643-85EC-B5EC0F9C65B6}"/>
                </a:ext>
              </a:extLst>
            </p:cNvPr>
            <p:cNvSpPr/>
            <p:nvPr/>
          </p:nvSpPr>
          <p:spPr>
            <a:xfrm>
              <a:off x="9240192" y="4563357"/>
              <a:ext cx="553069" cy="553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b="1" dirty="0"/>
                <a:t>340</a:t>
              </a:r>
              <a:endParaRPr lang="en-US" sz="1400" b="1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23B87BC-70B7-214F-8F4B-41BD76F14087}"/>
                </a:ext>
              </a:extLst>
            </p:cNvPr>
            <p:cNvSpPr/>
            <p:nvPr/>
          </p:nvSpPr>
          <p:spPr>
            <a:xfrm>
              <a:off x="8080650" y="5752562"/>
              <a:ext cx="553069" cy="553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b="1" dirty="0"/>
                <a:t>20</a:t>
              </a:r>
              <a:endParaRPr lang="en-US" sz="1400" b="1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E092DF8-F70F-BE44-BEB6-E527E15B4606}"/>
                </a:ext>
              </a:extLst>
            </p:cNvPr>
            <p:cNvSpPr/>
            <p:nvPr/>
          </p:nvSpPr>
          <p:spPr>
            <a:xfrm>
              <a:off x="10422332" y="5756619"/>
              <a:ext cx="553069" cy="553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zh-CN" sz="1400" b="1" dirty="0"/>
                <a:t>40</a:t>
              </a:r>
              <a:endParaRPr 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4645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9" grpId="0" animBg="1"/>
      <p:bldP spid="52" grpId="0" animBg="1"/>
      <p:bldP spid="53" grpId="0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A24DB-3D00-FE46-A690-712A2655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GreedyMIS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69D98-C240-7E49-BBF5-43E7066BB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/>
              <a:t>Theorem</a:t>
            </a:r>
            <a:r>
              <a:rPr lang="zh-CN" altLang="en-US" b="1" dirty="0"/>
              <a:t> </a:t>
            </a:r>
            <a:r>
              <a:rPr lang="en-US" altLang="zh-CN" b="1" dirty="0"/>
              <a:t>2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solvable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Greedy+</a:t>
            </a:r>
            <a:r>
              <a:rPr lang="zh-CN" altLang="en-US" dirty="0"/>
              <a:t> </a:t>
            </a:r>
            <a:r>
              <a:rPr lang="en-US" altLang="zh-CN" dirty="0"/>
              <a:t>[3],</a:t>
            </a:r>
            <a:r>
              <a:rPr lang="zh-CN" altLang="en-US" dirty="0"/>
              <a:t> 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known</a:t>
            </a:r>
            <a:r>
              <a:rPr lang="zh-CN" altLang="en-US" dirty="0"/>
              <a:t> </a:t>
            </a:r>
            <a:r>
              <a:rPr lang="en-US" altLang="zh-CN" dirty="0"/>
              <a:t>polynomial-time</a:t>
            </a:r>
            <a:r>
              <a:rPr lang="zh-CN" altLang="en-US" dirty="0"/>
              <a:t> </a:t>
            </a:r>
            <a:r>
              <a:rPr lang="en-US" altLang="zh-CN" dirty="0"/>
              <a:t>heuristic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SPP,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solvable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 err="1"/>
              <a:t>GreedyMIS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(proof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paper)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b="1" dirty="0"/>
              <a:t>Theorem</a:t>
            </a:r>
            <a:r>
              <a:rPr lang="zh-CN" altLang="en-US" b="1" dirty="0"/>
              <a:t> </a:t>
            </a:r>
            <a:r>
              <a:rPr lang="en-US" altLang="zh-CN" b="1" dirty="0"/>
              <a:t>3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 err="1"/>
              <a:t>GreedyMIS</a:t>
            </a:r>
            <a:r>
              <a:rPr lang="zh-CN" altLang="en-US" dirty="0"/>
              <a:t> </a:t>
            </a:r>
            <a:r>
              <a:rPr lang="en-US" altLang="zh-CN" dirty="0"/>
              <a:t>solves</a:t>
            </a:r>
            <a:r>
              <a:rPr lang="zh-CN" altLang="en-US" dirty="0"/>
              <a:t> </a:t>
            </a:r>
            <a:r>
              <a:rPr lang="en-US" altLang="zh-CN" dirty="0"/>
              <a:t>strictly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Greedy+.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direct</a:t>
            </a:r>
            <a:r>
              <a:rPr lang="zh-CN" altLang="en-US" sz="2400" dirty="0"/>
              <a:t> </a:t>
            </a:r>
            <a:r>
              <a:rPr lang="en-US" altLang="zh-CN" sz="2400" dirty="0"/>
              <a:t>result</a:t>
            </a:r>
            <a:r>
              <a:rPr lang="zh-CN" altLang="en-US" sz="2400" dirty="0"/>
              <a:t>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/>
              <a:t>Theorem</a:t>
            </a:r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example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last</a:t>
            </a:r>
            <a:r>
              <a:rPr lang="zh-CN" altLang="en-US" sz="2400" dirty="0"/>
              <a:t> </a:t>
            </a:r>
            <a:r>
              <a:rPr lang="en-US" altLang="zh-CN" sz="2400" dirty="0"/>
              <a:t>slide.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FA460-749B-6448-8099-BE0C73DF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6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F1E5B-8278-A24E-AA43-A3CEC06DD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Results: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GreedyMIS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C2B9B-ED1B-0041-A8BD-E72AD2832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GreedyMIS</a:t>
            </a:r>
            <a:r>
              <a:rPr lang="zh-CN" altLang="en-US" dirty="0"/>
              <a:t> </a:t>
            </a:r>
            <a:r>
              <a:rPr lang="en-US" altLang="zh-CN" dirty="0"/>
              <a:t>solves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experiment,</a:t>
            </a:r>
            <a:r>
              <a:rPr lang="zh-CN" altLang="en-US" dirty="0"/>
              <a:t> </a:t>
            </a: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algorithms</a:t>
            </a:r>
            <a:r>
              <a:rPr lang="zh-CN" altLang="en-US" dirty="0"/>
              <a:t> </a:t>
            </a:r>
            <a:r>
              <a:rPr lang="en-US" altLang="zh-CN" dirty="0"/>
              <a:t>solves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50%.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76F79-0F92-5949-BCD5-1F2B7B47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21C28-2AE5-6946-BB84-6E8B294BC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464" y="2817517"/>
            <a:ext cx="6085367" cy="380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07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6684485" y="1641585"/>
            <a:ext cx="3647099" cy="31840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441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40C0D18-BF3F-7744-903C-925B68426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Verification:</a:t>
            </a:r>
            <a:r>
              <a:rPr lang="zh-CN" altLang="en-US" dirty="0"/>
              <a:t> </a:t>
            </a:r>
            <a:r>
              <a:rPr lang="en-US" dirty="0"/>
              <a:t>Back</a:t>
            </a:r>
            <a:r>
              <a:rPr lang="en-US" altLang="zh-CN" dirty="0"/>
              <a:t>ground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C22C470-9657-734D-BBCC-02F7249CA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networks are </a:t>
            </a:r>
          </a:p>
          <a:p>
            <a:pPr lvl="1"/>
            <a:r>
              <a:rPr lang="en-US" dirty="0"/>
              <a:t>increasingly more complex</a:t>
            </a:r>
          </a:p>
          <a:p>
            <a:pPr lvl="1"/>
            <a:r>
              <a:rPr lang="en-US" dirty="0"/>
              <a:t>outages increasingly more costly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5FAC7022-2264-8E46-B815-AD93FFE5F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CC00E-F1BE-0741-A8DD-2BCAB7C5E2AE}" type="slidenum">
              <a:rPr lang="en-US" altLang="x-none" smtClean="0"/>
              <a:pPr>
                <a:defRPr/>
              </a:pPr>
              <a:t>2</a:t>
            </a:fld>
            <a:endParaRPr lang="en-US" altLang="x-none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E8B7CB-8B33-0446-A420-320863C08819}"/>
              </a:ext>
            </a:extLst>
          </p:cNvPr>
          <p:cNvSpPr/>
          <p:nvPr/>
        </p:nvSpPr>
        <p:spPr>
          <a:xfrm>
            <a:off x="251437" y="6581873"/>
            <a:ext cx="5572948" cy="245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98" dirty="0"/>
              <a:t>Source: http://</a:t>
            </a:r>
            <a:r>
              <a:rPr lang="en-US" sz="998" dirty="0" err="1"/>
              <a:t>groups.geni.net</a:t>
            </a:r>
            <a:r>
              <a:rPr lang="en-US" sz="998" dirty="0"/>
              <a:t>/</a:t>
            </a:r>
            <a:r>
              <a:rPr lang="en-US" sz="998" dirty="0" err="1"/>
              <a:t>geni</a:t>
            </a:r>
            <a:r>
              <a:rPr lang="en-US" sz="998" dirty="0"/>
              <a:t>/chrome/site/thumbnails/wiki/</a:t>
            </a:r>
            <a:r>
              <a:rPr lang="en-US" sz="998" dirty="0" err="1"/>
              <a:t>TangoGENI</a:t>
            </a:r>
            <a:r>
              <a:rPr lang="en-US" sz="998" dirty="0"/>
              <a:t>/OF-VLAN3715_1000.jpg</a:t>
            </a:r>
          </a:p>
        </p:txBody>
      </p:sp>
      <p:pic>
        <p:nvPicPr>
          <p:cNvPr id="18" name="Untitled6.tiff" descr="Untitled6.tiff">
            <a:extLst>
              <a:ext uri="{FF2B5EF4-FFF2-40B4-BE49-F238E27FC236}">
                <a16:creationId xmlns:a16="http://schemas.microsoft.com/office/drawing/2014/main" id="{14D9C7CD-73B2-674F-9B34-D94056BB5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424176">
            <a:off x="4149117" y="3221843"/>
            <a:ext cx="2205075" cy="791878"/>
          </a:xfrm>
          <a:prstGeom prst="rect">
            <a:avLst/>
          </a:prstGeom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DB2C30C-EC5B-D442-9566-9EDA9EB9CA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449" y="5004049"/>
            <a:ext cx="3668640" cy="650379"/>
          </a:xfrm>
          <a:prstGeom prst="rect">
            <a:avLst/>
          </a:prstGeom>
          <a:effectLst>
            <a:outerShdw blurRad="101600" dist="38100" dir="5400000" algn="ctr" rotWithShape="0">
              <a:schemeClr val="accent6">
                <a:alpha val="76000"/>
              </a:schemeClr>
            </a:outerShdw>
          </a:effectLst>
        </p:spPr>
      </p:pic>
      <p:pic>
        <p:nvPicPr>
          <p:cNvPr id="21" name="Untitled3.tiff" descr="Untitled3.tiff">
            <a:extLst>
              <a:ext uri="{FF2B5EF4-FFF2-40B4-BE49-F238E27FC236}">
                <a16:creationId xmlns:a16="http://schemas.microsoft.com/office/drawing/2014/main" id="{DFBAD2C3-C39E-2147-BF3D-C13E09BA3B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rot="248066">
            <a:off x="2288154" y="5961215"/>
            <a:ext cx="3640396" cy="511606"/>
          </a:xfrm>
          <a:prstGeom prst="rect">
            <a:avLst/>
          </a:prstGeom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</p:pic>
      <p:pic>
        <p:nvPicPr>
          <p:cNvPr id="22" name="Untitled7.tiff" descr="Untitled7.tiff">
            <a:extLst>
              <a:ext uri="{FF2B5EF4-FFF2-40B4-BE49-F238E27FC236}">
                <a16:creationId xmlns:a16="http://schemas.microsoft.com/office/drawing/2014/main" id="{01FC92A5-8B6C-3C4A-8531-0CD858114C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274449" y="4261092"/>
            <a:ext cx="3971942" cy="503233"/>
          </a:xfrm>
          <a:prstGeom prst="rect">
            <a:avLst/>
          </a:prstGeom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</p:pic>
      <p:pic>
        <p:nvPicPr>
          <p:cNvPr id="23" name="Untitled16.tiff" descr="Untitled16.tiff">
            <a:extLst>
              <a:ext uri="{FF2B5EF4-FFF2-40B4-BE49-F238E27FC236}">
                <a16:creationId xmlns:a16="http://schemas.microsoft.com/office/drawing/2014/main" id="{7E107EFE-4E19-0D43-9A53-9F45BC1989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753123" y="5004048"/>
            <a:ext cx="3112375" cy="1624878"/>
          </a:xfrm>
          <a:prstGeom prst="rect">
            <a:avLst/>
          </a:prstGeom>
          <a:ln w="12700">
            <a:miter lim="400000"/>
          </a:ln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</p:pic>
      <p:sp>
        <p:nvSpPr>
          <p:cNvPr id="24" name="object 8">
            <a:extLst>
              <a:ext uri="{FF2B5EF4-FFF2-40B4-BE49-F238E27FC236}">
                <a16:creationId xmlns:a16="http://schemas.microsoft.com/office/drawing/2014/main" id="{32E07635-5F8A-2647-91E3-06D47651C5B3}"/>
              </a:ext>
            </a:extLst>
          </p:cNvPr>
          <p:cNvSpPr/>
          <p:nvPr/>
        </p:nvSpPr>
        <p:spPr>
          <a:xfrm>
            <a:off x="8519607" y="428805"/>
            <a:ext cx="1937413" cy="1945847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797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EC818A-0C0B-E641-B77A-1EB73720961D}"/>
              </a:ext>
            </a:extLst>
          </p:cNvPr>
          <p:cNvSpPr/>
          <p:nvPr/>
        </p:nvSpPr>
        <p:spPr>
          <a:xfrm>
            <a:off x="1298145" y="3111669"/>
            <a:ext cx="8630856" cy="954107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Network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verification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verify whether the behavior of a network </a:t>
            </a:r>
            <a:r>
              <a:rPr lang="en-US" altLang="zh-CN" sz="2800" dirty="0">
                <a:solidFill>
                  <a:schemeClr val="bg1"/>
                </a:solidFill>
              </a:rPr>
              <a:t>ensures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network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correctness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properties.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AF2A97-AD7B-8540-A506-6E00EDC2290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4357" y="4104113"/>
            <a:ext cx="5385155" cy="72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6247A-7599-3D49-9A82-9A14AF93E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Results:</a:t>
            </a:r>
            <a:r>
              <a:rPr lang="zh-CN" altLang="en-US" dirty="0"/>
              <a:t> </a:t>
            </a:r>
            <a:r>
              <a:rPr lang="en-US" altLang="zh-CN" dirty="0"/>
              <a:t>Efficiency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GreedyMIS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41902-E16E-A14E-8531-B4A8B67F8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25716" cy="4351338"/>
          </a:xfrm>
        </p:spPr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80%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experiments,</a:t>
            </a:r>
            <a:r>
              <a:rPr lang="zh-CN" altLang="en-US" dirty="0"/>
              <a:t> </a:t>
            </a:r>
            <a:r>
              <a:rPr lang="en-US" altLang="zh-CN" dirty="0" err="1"/>
              <a:t>GreedyMIS</a:t>
            </a:r>
            <a:r>
              <a:rPr lang="zh-CN" altLang="en-US" dirty="0"/>
              <a:t> </a:t>
            </a:r>
            <a:r>
              <a:rPr lang="en-US" altLang="zh-CN" dirty="0"/>
              <a:t>solves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0.01s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2AFA56-0307-BE42-8106-44D98727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223E46-40A5-374E-9710-44188BBF2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996" y="2922273"/>
            <a:ext cx="5786623" cy="36166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477829-20AF-AF4A-B48B-85A06F4C8DE4}"/>
              </a:ext>
            </a:extLst>
          </p:cNvPr>
          <p:cNvSpPr txBox="1"/>
          <p:nvPr/>
        </p:nvSpPr>
        <p:spPr>
          <a:xfrm>
            <a:off x="2020186" y="653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AE5A31-9F70-1242-82F9-95E7C6A385DD}"/>
              </a:ext>
            </a:extLst>
          </p:cNvPr>
          <p:cNvCxnSpPr>
            <a:cxnSpLocks/>
          </p:cNvCxnSpPr>
          <p:nvPr/>
        </p:nvCxnSpPr>
        <p:spPr>
          <a:xfrm>
            <a:off x="3211032" y="3604439"/>
            <a:ext cx="2785731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8A04BA-FD58-1F4F-A928-0AB1BCC46F7F}"/>
              </a:ext>
            </a:extLst>
          </p:cNvPr>
          <p:cNvCxnSpPr>
            <a:cxnSpLocks/>
          </p:cNvCxnSpPr>
          <p:nvPr/>
        </p:nvCxnSpPr>
        <p:spPr>
          <a:xfrm flipV="1">
            <a:off x="5996763" y="3604439"/>
            <a:ext cx="0" cy="243139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289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1727-CA80-F442-BAF7-8BF6EA20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A397A-7D6A-B741-AF5C-73D553C89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Solvability</a:t>
            </a:r>
            <a:r>
              <a:rPr lang="zh-CN" altLang="en-US" dirty="0"/>
              <a:t> </a:t>
            </a:r>
            <a:r>
              <a:rPr lang="en-US" altLang="zh-CN" dirty="0"/>
              <a:t>Digraph</a:t>
            </a:r>
            <a:r>
              <a:rPr lang="zh-CN" altLang="en-US" dirty="0"/>
              <a:t> </a:t>
            </a:r>
            <a:r>
              <a:rPr lang="en-US" altLang="zh-CN" dirty="0"/>
              <a:t>Perspective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</a:p>
          <a:p>
            <a:pPr lvl="1"/>
            <a:r>
              <a:rPr lang="en-US" altLang="zh-CN" sz="2800" dirty="0"/>
              <a:t>Solvability</a:t>
            </a:r>
            <a:r>
              <a:rPr lang="zh-CN" altLang="en-US" sz="2800" dirty="0"/>
              <a:t> </a:t>
            </a:r>
            <a:r>
              <a:rPr lang="en-US" altLang="zh-CN" sz="2800" dirty="0"/>
              <a:t>Digraph</a:t>
            </a:r>
            <a:endParaRPr lang="en-US" altLang="zh-CN" dirty="0"/>
          </a:p>
          <a:p>
            <a:pPr lvl="1"/>
            <a:r>
              <a:rPr lang="en-US" altLang="zh-CN" sz="2800" dirty="0" err="1"/>
              <a:t>GreedyMIS</a:t>
            </a:r>
            <a:r>
              <a:rPr lang="en-US" altLang="zh-CN" sz="2800" dirty="0"/>
              <a:t>: </a:t>
            </a:r>
            <a:r>
              <a:rPr lang="en-US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Polynomial-Time</a:t>
            </a:r>
            <a:r>
              <a:rPr lang="zh-CN" altLang="en-US" sz="2800" dirty="0"/>
              <a:t> </a:t>
            </a:r>
            <a:r>
              <a:rPr lang="en-US" altLang="zh-CN" sz="2800" dirty="0"/>
              <a:t>Heuristic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SPP</a:t>
            </a:r>
          </a:p>
          <a:p>
            <a:pPr lvl="1"/>
            <a:r>
              <a:rPr lang="en-US" altLang="zh-CN" sz="2800" b="1" dirty="0"/>
              <a:t>Ongoing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investigation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/>
              <a:t>applying</a:t>
            </a:r>
            <a:r>
              <a:rPr lang="zh-CN" altLang="en-US" sz="2800" dirty="0"/>
              <a:t> </a:t>
            </a:r>
            <a:r>
              <a:rPr lang="en-US" altLang="zh-CN" sz="2800" dirty="0"/>
              <a:t>generic</a:t>
            </a:r>
            <a:r>
              <a:rPr lang="zh-CN" altLang="en-US" sz="2800" dirty="0"/>
              <a:t> </a:t>
            </a:r>
            <a:r>
              <a:rPr lang="en-US" altLang="zh-CN" sz="2800" dirty="0"/>
              <a:t>exact/approximated</a:t>
            </a:r>
            <a:r>
              <a:rPr lang="zh-CN" altLang="en-US" sz="2800" dirty="0"/>
              <a:t> </a:t>
            </a:r>
            <a:r>
              <a:rPr lang="en-US" altLang="zh-CN" sz="2800" dirty="0"/>
              <a:t>MIS</a:t>
            </a:r>
            <a:r>
              <a:rPr lang="zh-CN" altLang="en-US" sz="2800" dirty="0"/>
              <a:t> </a:t>
            </a:r>
            <a:r>
              <a:rPr lang="en-US" altLang="zh-CN" sz="2800" dirty="0"/>
              <a:t>algorithm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solving</a:t>
            </a:r>
            <a:r>
              <a:rPr lang="zh-CN" altLang="en-US" sz="2800" dirty="0"/>
              <a:t> </a:t>
            </a:r>
            <a:r>
              <a:rPr lang="en-US" altLang="zh-CN" sz="2800" dirty="0"/>
              <a:t>SPP,</a:t>
            </a:r>
            <a:r>
              <a:rPr lang="zh-CN" altLang="en-US" sz="2800" dirty="0"/>
              <a:t> </a:t>
            </a:r>
            <a:r>
              <a:rPr lang="en-US" altLang="zh-CN" sz="2800" dirty="0"/>
              <a:t>so</a:t>
            </a:r>
            <a:r>
              <a:rPr lang="zh-CN" altLang="en-US" sz="2800" dirty="0"/>
              <a:t> </a:t>
            </a:r>
            <a:r>
              <a:rPr lang="en-US" altLang="zh-CN" sz="2800" dirty="0"/>
              <a:t>as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accelerate</a:t>
            </a:r>
            <a:r>
              <a:rPr lang="zh-CN" altLang="en-US" sz="2800" dirty="0"/>
              <a:t> </a:t>
            </a:r>
            <a:r>
              <a:rPr lang="en-US" altLang="zh-CN" sz="2800" dirty="0"/>
              <a:t>CP</a:t>
            </a:r>
            <a:r>
              <a:rPr lang="zh-CN" altLang="en-US" sz="2800" dirty="0"/>
              <a:t> </a:t>
            </a:r>
            <a:r>
              <a:rPr lang="en-US" altLang="zh-CN" sz="2800" dirty="0"/>
              <a:t>verification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high</a:t>
            </a:r>
            <a:r>
              <a:rPr lang="zh-CN" altLang="en-US" sz="2800" dirty="0"/>
              <a:t> </a:t>
            </a:r>
            <a:r>
              <a:rPr lang="en-US" altLang="zh-CN" sz="2800" dirty="0"/>
              <a:t>coverage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6DE55-469D-6941-BEA9-F58DE4AE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1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960B-0753-8C4A-9A4F-9F3FF101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0440" cy="1325563"/>
          </a:xfrm>
        </p:spPr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Talk:</a:t>
            </a:r>
            <a:r>
              <a:rPr lang="zh-CN" altLang="en-US" dirty="0"/>
              <a:t> </a:t>
            </a:r>
            <a:r>
              <a:rPr lang="en-US" altLang="zh-CN" dirty="0"/>
              <a:t>Recent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B099C-37BE-C443-8E30-8126B3D7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22</a:t>
            </a:fld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75BE34-D62D-8546-99C9-9CD28107B9AF}"/>
              </a:ext>
            </a:extLst>
          </p:cNvPr>
          <p:cNvSpPr/>
          <p:nvPr/>
        </p:nvSpPr>
        <p:spPr>
          <a:xfrm>
            <a:off x="2992055" y="1874679"/>
            <a:ext cx="6502465" cy="484679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E6E0E3-EE91-1A47-B8EE-289C756A9E65}"/>
              </a:ext>
            </a:extLst>
          </p:cNvPr>
          <p:cNvGrpSpPr/>
          <p:nvPr/>
        </p:nvGrpSpPr>
        <p:grpSpPr>
          <a:xfrm>
            <a:off x="3973287" y="2902953"/>
            <a:ext cx="4610571" cy="2840243"/>
            <a:chOff x="1062249" y="1896954"/>
            <a:chExt cx="4610571" cy="284024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AFF31D-2DDD-B84B-8677-DAED0F02F8C6}"/>
                </a:ext>
              </a:extLst>
            </p:cNvPr>
            <p:cNvGrpSpPr/>
            <p:nvPr/>
          </p:nvGrpSpPr>
          <p:grpSpPr>
            <a:xfrm>
              <a:off x="1062249" y="2359075"/>
              <a:ext cx="4610571" cy="1832084"/>
              <a:chOff x="1321329" y="2665346"/>
              <a:chExt cx="4610571" cy="1832084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5A4F971-46C2-6849-8355-3EE717F1E423}"/>
                  </a:ext>
                </a:extLst>
              </p:cNvPr>
              <p:cNvSpPr/>
              <p:nvPr/>
            </p:nvSpPr>
            <p:spPr>
              <a:xfrm>
                <a:off x="1321329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OSPF</a:t>
                </a:r>
                <a:endParaRPr lang="en-US" sz="2000" dirty="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FA10053B-B347-A14D-BC1A-6B0E7B353039}"/>
                  </a:ext>
                </a:extLst>
              </p:cNvPr>
              <p:cNvSpPr/>
              <p:nvPr/>
            </p:nvSpPr>
            <p:spPr>
              <a:xfrm>
                <a:off x="2906614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BGP</a:t>
                </a:r>
                <a:endParaRPr lang="en-US" sz="2000" dirty="0"/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80865D20-8843-0E4B-A6AE-35946DB33E14}"/>
                  </a:ext>
                </a:extLst>
              </p:cNvPr>
              <p:cNvSpPr/>
              <p:nvPr/>
            </p:nvSpPr>
            <p:spPr>
              <a:xfrm>
                <a:off x="1321329" y="4100823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FIB</a:t>
                </a:r>
                <a:endParaRPr lang="en-US" sz="2000" dirty="0"/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2122A14-7A9E-E742-9613-BC7301DA9C1B}"/>
                  </a:ext>
                </a:extLst>
              </p:cNvPr>
              <p:cNvSpPr/>
              <p:nvPr/>
            </p:nvSpPr>
            <p:spPr>
              <a:xfrm>
                <a:off x="3771900" y="4100796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ACL</a:t>
                </a:r>
                <a:endParaRPr lang="en-US" sz="2000" dirty="0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7C58F37-A73F-584F-862C-CED7CC6E2E70}"/>
                  </a:ext>
                </a:extLst>
              </p:cNvPr>
              <p:cNvSpPr/>
              <p:nvPr/>
            </p:nvSpPr>
            <p:spPr>
              <a:xfrm>
                <a:off x="4491900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FBD3013F-E6FF-DF48-9B96-F46F3B6C1EEE}"/>
                </a:ext>
              </a:extLst>
            </p:cNvPr>
            <p:cNvSpPr/>
            <p:nvPr/>
          </p:nvSpPr>
          <p:spPr>
            <a:xfrm>
              <a:off x="3125218" y="3144828"/>
              <a:ext cx="484632" cy="534871"/>
            </a:xfrm>
            <a:prstGeom prst="downArrow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B4CA8-0698-7C45-B539-F722D8B82D4E}"/>
                </a:ext>
              </a:extLst>
            </p:cNvPr>
            <p:cNvSpPr txBox="1"/>
            <p:nvPr/>
          </p:nvSpPr>
          <p:spPr>
            <a:xfrm>
              <a:off x="2647534" y="4275532"/>
              <a:ext cx="15669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Data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567FE-1301-C142-8BCB-6D9A45DA5518}"/>
                </a:ext>
              </a:extLst>
            </p:cNvPr>
            <p:cNvSpPr txBox="1"/>
            <p:nvPr/>
          </p:nvSpPr>
          <p:spPr>
            <a:xfrm>
              <a:off x="2382138" y="1896954"/>
              <a:ext cx="1910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Control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3E91D55-E04A-514E-8373-5CB922DC18B8}"/>
              </a:ext>
            </a:extLst>
          </p:cNvPr>
          <p:cNvSpPr txBox="1"/>
          <p:nvPr/>
        </p:nvSpPr>
        <p:spPr>
          <a:xfrm>
            <a:off x="5558572" y="1921879"/>
            <a:ext cx="1647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 </a:t>
            </a:r>
            <a:endParaRPr lang="en-US" sz="2800" b="1" dirty="0"/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64FC6FE6-598A-A448-9AC4-418D41C33208}"/>
              </a:ext>
            </a:extLst>
          </p:cNvPr>
          <p:cNvSpPr/>
          <p:nvPr/>
        </p:nvSpPr>
        <p:spPr>
          <a:xfrm>
            <a:off x="737660" y="4548538"/>
            <a:ext cx="2226787" cy="2158692"/>
          </a:xfrm>
          <a:prstGeom prst="wedgeRoundRectCallout">
            <a:avLst>
              <a:gd name="adj1" fmla="val 87820"/>
              <a:gd name="adj2" fmla="val -34479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DPV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</a:t>
            </a:r>
            <a:r>
              <a:rPr lang="en-US" altLang="zh-CN" sz="2000" dirty="0">
                <a:solidFill>
                  <a:schemeClr val="tx1"/>
                </a:solidFill>
              </a:rPr>
              <a:t>teater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HAS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Veriflow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APKeep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FDAFC23-DA11-3045-BE70-C050DBE7C12D}"/>
              </a:ext>
            </a:extLst>
          </p:cNvPr>
          <p:cNvSpPr/>
          <p:nvPr/>
        </p:nvSpPr>
        <p:spPr>
          <a:xfrm>
            <a:off x="737660" y="2024951"/>
            <a:ext cx="2254395" cy="2158692"/>
          </a:xfrm>
          <a:prstGeom prst="wedgeRoundRectCallout">
            <a:avLst>
              <a:gd name="adj1" fmla="val 83029"/>
              <a:gd name="adj2" fmla="val 2341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CPV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</a:t>
            </a:r>
            <a:r>
              <a:rPr lang="en-US" altLang="zh-CN" sz="2000" dirty="0">
                <a:solidFill>
                  <a:schemeClr val="tx1"/>
                </a:solidFill>
              </a:rPr>
              <a:t>tfish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Minesweeper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ARC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Tiramisu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764D45-9ACE-9449-A399-E436A1832292}"/>
              </a:ext>
            </a:extLst>
          </p:cNvPr>
          <p:cNvSpPr/>
          <p:nvPr/>
        </p:nvSpPr>
        <p:spPr>
          <a:xfrm>
            <a:off x="3779718" y="2948673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4D1C0A-3A4C-2843-A1F4-6EB5F60111A0}"/>
              </a:ext>
            </a:extLst>
          </p:cNvPr>
          <p:cNvSpPr/>
          <p:nvPr/>
        </p:nvSpPr>
        <p:spPr>
          <a:xfrm>
            <a:off x="3779718" y="4653959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F20CAFA-88DF-7A49-9D04-AA4F61B94FE4}"/>
              </a:ext>
            </a:extLst>
          </p:cNvPr>
          <p:cNvGrpSpPr/>
          <p:nvPr/>
        </p:nvGrpSpPr>
        <p:grpSpPr>
          <a:xfrm>
            <a:off x="4263180" y="3679972"/>
            <a:ext cx="4058146" cy="430590"/>
            <a:chOff x="4263180" y="3619012"/>
            <a:chExt cx="4058146" cy="4305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0F3676-0E63-4648-BCC6-88DF1D7620C2}"/>
                </a:ext>
              </a:extLst>
            </p:cNvPr>
            <p:cNvSpPr txBox="1"/>
            <p:nvPr/>
          </p:nvSpPr>
          <p:spPr>
            <a:xfrm>
              <a:off x="4263180" y="3634371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BEF7E4-3635-1742-8F60-2C2F71D9EA0C}"/>
                </a:ext>
              </a:extLst>
            </p:cNvPr>
            <p:cNvSpPr txBox="1"/>
            <p:nvPr/>
          </p:nvSpPr>
          <p:spPr>
            <a:xfrm>
              <a:off x="5866944" y="364949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F03FB3-3B23-4D48-876C-0427C3C1DA03}"/>
                </a:ext>
              </a:extLst>
            </p:cNvPr>
            <p:cNvSpPr txBox="1"/>
            <p:nvPr/>
          </p:nvSpPr>
          <p:spPr>
            <a:xfrm>
              <a:off x="7503858" y="361901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71AE1C9-4AB4-A746-9F00-FBC2E6DC39C1}"/>
              </a:ext>
            </a:extLst>
          </p:cNvPr>
          <p:cNvSpPr/>
          <p:nvPr/>
        </p:nvSpPr>
        <p:spPr>
          <a:xfrm>
            <a:off x="1003852" y="2592883"/>
            <a:ext cx="7213380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simultaneously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achieve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coverage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all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converged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states)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and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efficiency?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A846A9-CD52-2145-A23A-B6CE9C703B48}"/>
              </a:ext>
            </a:extLst>
          </p:cNvPr>
          <p:cNvSpPr/>
          <p:nvPr/>
        </p:nvSpPr>
        <p:spPr>
          <a:xfrm>
            <a:off x="1003851" y="4923474"/>
            <a:ext cx="7213381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swiftly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properties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large-scale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center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networks)?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5934BD-D889-2D4B-A66A-A51327507934}"/>
              </a:ext>
            </a:extLst>
          </p:cNvPr>
          <p:cNvCxnSpPr>
            <a:cxnSpLocks/>
          </p:cNvCxnSpPr>
          <p:nvPr/>
        </p:nvCxnSpPr>
        <p:spPr>
          <a:xfrm>
            <a:off x="8778438" y="3566160"/>
            <a:ext cx="10059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857269-C52D-7649-BC40-EBC7FE29274C}"/>
              </a:ext>
            </a:extLst>
          </p:cNvPr>
          <p:cNvSpPr/>
          <p:nvPr/>
        </p:nvSpPr>
        <p:spPr>
          <a:xfrm>
            <a:off x="9764422" y="1874678"/>
            <a:ext cx="1862052" cy="4832551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5C20EB-2547-4445-A985-521BA8F7B00E}"/>
              </a:ext>
            </a:extLst>
          </p:cNvPr>
          <p:cNvSpPr txBox="1"/>
          <p:nvPr/>
        </p:nvSpPr>
        <p:spPr>
          <a:xfrm>
            <a:off x="9982200" y="1919910"/>
            <a:ext cx="156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</a:t>
            </a:r>
            <a:endParaRPr lang="en-US" sz="2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213B0E9-089F-5B49-97F3-8988DB2E12A3}"/>
              </a:ext>
            </a:extLst>
          </p:cNvPr>
          <p:cNvSpPr/>
          <p:nvPr/>
        </p:nvSpPr>
        <p:spPr>
          <a:xfrm>
            <a:off x="9377221" y="2599144"/>
            <a:ext cx="2360142" cy="37634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interdomain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while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49FCAB-FC80-D64E-B15F-B3D1520D256D}"/>
              </a:ext>
            </a:extLst>
          </p:cNvPr>
          <p:cNvSpPr/>
          <p:nvPr/>
        </p:nvSpPr>
        <p:spPr>
          <a:xfrm>
            <a:off x="1003852" y="2610164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Solvability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Digraph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Perspective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of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the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Stable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Path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Problem</a:t>
            </a:r>
            <a:r>
              <a:rPr lang="zh-CN" altLang="en-US" sz="2800" b="1" dirty="0">
                <a:solidFill>
                  <a:schemeClr val="tx1"/>
                </a:solidFill>
              </a:rPr>
              <a:t>  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9618F9-1E52-6E41-971F-042361FB3F48}"/>
              </a:ext>
            </a:extLst>
          </p:cNvPr>
          <p:cNvSpPr/>
          <p:nvPr/>
        </p:nvSpPr>
        <p:spPr>
          <a:xfrm>
            <a:off x="1021404" y="4937608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Distributed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Plane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Verification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Framework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4F890F0-2CC2-9F46-A64D-B0EDC99C7A70}"/>
              </a:ext>
            </a:extLst>
          </p:cNvPr>
          <p:cNvSpPr/>
          <p:nvPr/>
        </p:nvSpPr>
        <p:spPr>
          <a:xfrm>
            <a:off x="9356422" y="2583904"/>
            <a:ext cx="2360142" cy="37634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Privacy-Preserving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SAT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9FEC4D-ACD1-474A-A2F3-0B35B38538A0}"/>
              </a:ext>
            </a:extLst>
          </p:cNvPr>
          <p:cNvSpPr/>
          <p:nvPr/>
        </p:nvSpPr>
        <p:spPr>
          <a:xfrm>
            <a:off x="929640" y="4869689"/>
            <a:ext cx="7396584" cy="1508463"/>
          </a:xfrm>
          <a:prstGeom prst="rect">
            <a:avLst/>
          </a:prstGeom>
          <a:noFill/>
          <a:ln w="508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377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616C02-8128-6143-86E6-C834B083B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87902"/>
            <a:ext cx="5349240" cy="41510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299207-B007-3C4D-A9E8-87D872A0F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DDPV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Nutshell: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Transformation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45ED7-DDB7-1B4E-B60D-1205866E0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0515600" cy="4668203"/>
          </a:xfrm>
        </p:spPr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verifying a requirement on a network can</a:t>
            </a:r>
            <a:r>
              <a:rPr lang="zh-CN" altLang="en-US" dirty="0"/>
              <a:t> </a:t>
            </a:r>
            <a:r>
              <a:rPr lang="en-US" dirty="0"/>
              <a:t>be transformed into a counting problem on a directed acyclic</a:t>
            </a:r>
            <a:r>
              <a:rPr lang="zh-CN" altLang="en-US" dirty="0"/>
              <a:t> </a:t>
            </a:r>
            <a:r>
              <a:rPr lang="en-US" dirty="0"/>
              <a:t>graph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FF27E-E5FD-354C-9C47-6017F5B37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53D4C2-45FB-7948-BBEA-4ABB72DF0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80" y="2912242"/>
            <a:ext cx="5059680" cy="344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4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92E9629C-2935-4D45-B00D-829BE81BE98A}"/>
              </a:ext>
            </a:extLst>
          </p:cNvPr>
          <p:cNvGrpSpPr/>
          <p:nvPr/>
        </p:nvGrpSpPr>
        <p:grpSpPr>
          <a:xfrm>
            <a:off x="316318" y="3408143"/>
            <a:ext cx="5381722" cy="1707234"/>
            <a:chOff x="780812" y="3637291"/>
            <a:chExt cx="7756768" cy="2543070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CA517B48-D098-9D41-9308-ABC1EE24167A}"/>
                </a:ext>
              </a:extLst>
            </p:cNvPr>
            <p:cNvGrpSpPr/>
            <p:nvPr/>
          </p:nvGrpSpPr>
          <p:grpSpPr>
            <a:xfrm>
              <a:off x="780812" y="3637291"/>
              <a:ext cx="7658584" cy="2543070"/>
              <a:chOff x="1336397" y="2283053"/>
              <a:chExt cx="7658584" cy="2543070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CB6D8430-A596-C64C-AD02-DB0F1A4280DA}"/>
                  </a:ext>
                </a:extLst>
              </p:cNvPr>
              <p:cNvSpPr/>
              <p:nvPr/>
            </p:nvSpPr>
            <p:spPr>
              <a:xfrm>
                <a:off x="1998623" y="3252923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S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78CFA5D4-99D4-9C46-955C-B12CA4C22797}"/>
                  </a:ext>
                </a:extLst>
              </p:cNvPr>
              <p:cNvSpPr/>
              <p:nvPr/>
            </p:nvSpPr>
            <p:spPr>
              <a:xfrm>
                <a:off x="3477387" y="3252923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A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817CBA92-9016-5C4E-B334-E9EE307D8ACD}"/>
                  </a:ext>
                </a:extLst>
              </p:cNvPr>
              <p:cNvSpPr/>
              <p:nvPr/>
            </p:nvSpPr>
            <p:spPr>
              <a:xfrm>
                <a:off x="4996243" y="2287742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B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932DD504-3F56-EE46-AA9A-CD3374B2F73F}"/>
                  </a:ext>
                </a:extLst>
              </p:cNvPr>
              <p:cNvSpPr/>
              <p:nvPr/>
            </p:nvSpPr>
            <p:spPr>
              <a:xfrm>
                <a:off x="6676397" y="2283053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C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328AB249-D1BE-7F41-8FC3-0D8344E373E7}"/>
                  </a:ext>
                </a:extLst>
              </p:cNvPr>
              <p:cNvSpPr/>
              <p:nvPr/>
            </p:nvSpPr>
            <p:spPr>
              <a:xfrm>
                <a:off x="5836320" y="4106123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W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F035F23B-CFEB-824E-85A4-7254E13898A1}"/>
                  </a:ext>
                </a:extLst>
              </p:cNvPr>
              <p:cNvSpPr/>
              <p:nvPr/>
            </p:nvSpPr>
            <p:spPr>
              <a:xfrm>
                <a:off x="8274981" y="3252923"/>
                <a:ext cx="720000" cy="720000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/>
                    </a:solidFill>
                  </a:rPr>
                  <a:t>D</a:t>
                </a:r>
                <a:endParaRPr lang="en-US" sz="36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F8DA357F-E248-3041-9994-65A12C8450D3}"/>
                  </a:ext>
                </a:extLst>
              </p:cNvPr>
              <p:cNvCxnSpPr>
                <a:cxnSpLocks/>
                <a:stCxn id="121" idx="6"/>
                <a:endCxn id="122" idx="2"/>
              </p:cNvCxnSpPr>
              <p:nvPr/>
            </p:nvCxnSpPr>
            <p:spPr>
              <a:xfrm>
                <a:off x="2718623" y="3612923"/>
                <a:ext cx="758763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58EA0688-16C1-2D48-8D19-9FE9551966B2}"/>
                  </a:ext>
                </a:extLst>
              </p:cNvPr>
              <p:cNvCxnSpPr>
                <a:cxnSpLocks/>
                <a:stCxn id="122" idx="7"/>
                <a:endCxn id="139" idx="2"/>
              </p:cNvCxnSpPr>
              <p:nvPr/>
            </p:nvCxnSpPr>
            <p:spPr>
              <a:xfrm flipV="1">
                <a:off x="4091945" y="2647742"/>
                <a:ext cx="904298" cy="71062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37FEDD1F-0433-3645-A7AB-8D3EF340EE7E}"/>
                  </a:ext>
                </a:extLst>
              </p:cNvPr>
              <p:cNvCxnSpPr>
                <a:cxnSpLocks/>
                <a:stCxn id="139" idx="6"/>
                <a:endCxn id="140" idx="2"/>
              </p:cNvCxnSpPr>
              <p:nvPr/>
            </p:nvCxnSpPr>
            <p:spPr>
              <a:xfrm flipV="1">
                <a:off x="5716243" y="2643053"/>
                <a:ext cx="960154" cy="4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A6E467E-6361-A649-8254-B181CD1D2546}"/>
                  </a:ext>
                </a:extLst>
              </p:cNvPr>
              <p:cNvCxnSpPr>
                <a:cxnSpLocks/>
                <a:stCxn id="122" idx="5"/>
                <a:endCxn id="142" idx="2"/>
              </p:cNvCxnSpPr>
              <p:nvPr/>
            </p:nvCxnSpPr>
            <p:spPr>
              <a:xfrm>
                <a:off x="4091945" y="3867481"/>
                <a:ext cx="1744375" cy="59864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DE485F87-CBC8-1843-B966-F05396ACEB1A}"/>
                  </a:ext>
                </a:extLst>
              </p:cNvPr>
              <p:cNvCxnSpPr>
                <a:cxnSpLocks/>
                <a:stCxn id="142" idx="6"/>
                <a:endCxn id="143" idx="3"/>
              </p:cNvCxnSpPr>
              <p:nvPr/>
            </p:nvCxnSpPr>
            <p:spPr>
              <a:xfrm flipV="1">
                <a:off x="6556320" y="3867481"/>
                <a:ext cx="1824103" cy="59864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E94B2805-7318-1A4C-BDB1-DFFDAB977D17}"/>
                  </a:ext>
                </a:extLst>
              </p:cNvPr>
              <p:cNvCxnSpPr>
                <a:cxnSpLocks/>
                <a:stCxn id="140" idx="6"/>
                <a:endCxn id="143" idx="1"/>
              </p:cNvCxnSpPr>
              <p:nvPr/>
            </p:nvCxnSpPr>
            <p:spPr>
              <a:xfrm>
                <a:off x="7396397" y="2643053"/>
                <a:ext cx="984026" cy="71531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C17D0EC5-C096-8C42-9B80-63D68AFFA5F3}"/>
                  </a:ext>
                </a:extLst>
              </p:cNvPr>
              <p:cNvCxnSpPr>
                <a:cxnSpLocks/>
                <a:stCxn id="142" idx="1"/>
                <a:endCxn id="139" idx="4"/>
              </p:cNvCxnSpPr>
              <p:nvPr/>
            </p:nvCxnSpPr>
            <p:spPr>
              <a:xfrm flipH="1" flipV="1">
                <a:off x="5356243" y="3007742"/>
                <a:ext cx="585519" cy="120382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06C9518-0D2C-9D42-95BE-282ABC72CDB2}"/>
                  </a:ext>
                </a:extLst>
              </p:cNvPr>
              <p:cNvCxnSpPr>
                <a:cxnSpLocks/>
                <a:stCxn id="142" idx="7"/>
                <a:endCxn id="140" idx="4"/>
              </p:cNvCxnSpPr>
              <p:nvPr/>
            </p:nvCxnSpPr>
            <p:spPr>
              <a:xfrm flipV="1">
                <a:off x="6450878" y="3003053"/>
                <a:ext cx="585519" cy="120851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0F9E84FA-07BE-8447-8172-B7DCCA203E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36397" y="3612923"/>
                <a:ext cx="667075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493DF4E-4A06-144B-9DD2-798C187F4783}"/>
                </a:ext>
              </a:extLst>
            </p:cNvPr>
            <p:cNvSpPr/>
            <p:nvPr/>
          </p:nvSpPr>
          <p:spPr>
            <a:xfrm>
              <a:off x="6886166" y="5672396"/>
              <a:ext cx="165141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b="1" dirty="0"/>
                <a:t>10.0.0.0/23</a:t>
              </a:r>
              <a:endParaRPr lang="en-US" sz="2400" b="1" dirty="0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446FA887-9639-E24D-85FF-3A7D9A99DE58}"/>
                </a:ext>
              </a:extLst>
            </p:cNvPr>
            <p:cNvCxnSpPr>
              <a:cxnSpLocks/>
              <a:stCxn id="143" idx="4"/>
            </p:cNvCxnSpPr>
            <p:nvPr/>
          </p:nvCxnSpPr>
          <p:spPr>
            <a:xfrm>
              <a:off x="8079396" y="5327161"/>
              <a:ext cx="0" cy="39153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DDPV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Nutshell:</a:t>
            </a:r>
            <a:r>
              <a:rPr lang="zh-CN" altLang="en-US" dirty="0"/>
              <a:t> </a:t>
            </a:r>
            <a:r>
              <a:rPr lang="en-US" altLang="zh-CN" dirty="0"/>
              <a:t>Distributed,</a:t>
            </a:r>
            <a:r>
              <a:rPr lang="zh-CN" altLang="en-US" dirty="0"/>
              <a:t> </a:t>
            </a:r>
            <a:r>
              <a:rPr lang="en-US" altLang="zh-CN" dirty="0"/>
              <a:t>Backward</a:t>
            </a:r>
            <a:r>
              <a:rPr lang="zh-CN" altLang="en-US" dirty="0"/>
              <a:t> </a:t>
            </a:r>
            <a:r>
              <a:rPr lang="en-US" altLang="zh-CN" dirty="0"/>
              <a:t>Counting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05C5025-F66D-354D-8E41-269B93B10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2745"/>
            <a:ext cx="10515600" cy="4351338"/>
          </a:xfrm>
        </p:spPr>
        <p:txBody>
          <a:bodyPr/>
          <a:lstStyle/>
          <a:p>
            <a:r>
              <a:rPr lang="en-US" altLang="zh-CN" b="1" dirty="0"/>
              <a:t>Optimizing</a:t>
            </a:r>
            <a:r>
              <a:rPr lang="zh-CN" altLang="en-US" b="1" dirty="0"/>
              <a:t> </a:t>
            </a:r>
            <a:r>
              <a:rPr lang="en-US" altLang="zh-CN" b="1" dirty="0"/>
              <a:t>counting</a:t>
            </a:r>
            <a:r>
              <a:rPr lang="zh-CN" altLang="en-US" b="1" dirty="0"/>
              <a:t> </a:t>
            </a:r>
            <a:r>
              <a:rPr lang="en-US" altLang="zh-CN" b="1" dirty="0"/>
              <a:t>result</a:t>
            </a:r>
            <a:r>
              <a:rPr lang="zh-CN" altLang="en-US" b="1" dirty="0"/>
              <a:t> </a:t>
            </a:r>
            <a:r>
              <a:rPr lang="en-US" altLang="zh-CN" b="1" dirty="0"/>
              <a:t>propagation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all-valid-path</a:t>
            </a:r>
            <a:r>
              <a:rPr lang="zh-CN" altLang="en-US" dirty="0"/>
              <a:t> </a:t>
            </a:r>
            <a:r>
              <a:rPr lang="en-US" altLang="zh-CN" dirty="0"/>
              <a:t>availability</a:t>
            </a:r>
            <a:r>
              <a:rPr lang="zh-CN" altLang="en-US" dirty="0"/>
              <a:t> </a:t>
            </a:r>
            <a:r>
              <a:rPr lang="en-US" altLang="zh-CN" dirty="0"/>
              <a:t>requirement</a:t>
            </a:r>
            <a:r>
              <a:rPr lang="zh-CN" altLang="en-US" dirty="0"/>
              <a:t> </a:t>
            </a:r>
            <a:r>
              <a:rPr lang="en-US" altLang="zh-CN" dirty="0"/>
              <a:t>incurs</a:t>
            </a:r>
            <a:r>
              <a:rPr lang="zh-CN" altLang="en-US" dirty="0"/>
              <a:t> </a:t>
            </a:r>
            <a:r>
              <a:rPr lang="en-US" altLang="zh-CN" dirty="0"/>
              <a:t>zero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propagation</a:t>
            </a:r>
          </a:p>
          <a:p>
            <a:pPr lvl="1"/>
            <a:r>
              <a:rPr lang="en-US" altLang="zh-CN" dirty="0"/>
              <a:t>i.e.,</a:t>
            </a:r>
            <a:r>
              <a:rPr lang="zh-CN" altLang="en-US" dirty="0"/>
              <a:t> </a:t>
            </a:r>
            <a:r>
              <a:rPr lang="en-US" altLang="zh-CN" dirty="0"/>
              <a:t>RCDC</a:t>
            </a:r>
            <a:r>
              <a:rPr lang="zh-CN" altLang="en-US" dirty="0"/>
              <a:t> </a:t>
            </a:r>
            <a:r>
              <a:rPr lang="en-US" altLang="zh-CN" dirty="0"/>
              <a:t>[6]</a:t>
            </a:r>
            <a:r>
              <a:rPr lang="zh-CN" altLang="en-US" dirty="0"/>
              <a:t> </a:t>
            </a:r>
            <a:r>
              <a:rPr lang="en-US" altLang="zh-CN" dirty="0"/>
              <a:t>becomes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special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DDPV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EBD0-871C-E04C-B87F-53C66E103AD8}" type="slidenum">
              <a:rPr lang="en-US" smtClean="0"/>
              <a:t>24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68896" y="3568447"/>
            <a:ext cx="1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fwd</a:t>
            </a:r>
            <a:r>
              <a:rPr lang="en-US" altLang="zh-CN" dirty="0"/>
              <a:t>({B,</a:t>
            </a:r>
            <a:r>
              <a:rPr lang="zh-CN" altLang="en-US" dirty="0"/>
              <a:t> </a:t>
            </a:r>
            <a:r>
              <a:rPr lang="en-US" altLang="zh-CN" dirty="0"/>
              <a:t>W})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516112" y="3111146"/>
            <a:ext cx="1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fwd</a:t>
            </a:r>
            <a:r>
              <a:rPr lang="en-US" altLang="zh-CN" dirty="0"/>
              <a:t>({C})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4080379" y="3101167"/>
            <a:ext cx="1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fwd</a:t>
            </a:r>
            <a:r>
              <a:rPr lang="en-US" altLang="zh-CN" dirty="0"/>
              <a:t>({D})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2809649" y="5056889"/>
            <a:ext cx="1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fwd</a:t>
            </a:r>
            <a:r>
              <a:rPr lang="en-US" altLang="zh-CN" dirty="0"/>
              <a:t>({C,</a:t>
            </a:r>
            <a:r>
              <a:rPr lang="zh-CN" altLang="en-US" dirty="0"/>
              <a:t> </a:t>
            </a:r>
            <a:r>
              <a:rPr lang="en-US" altLang="zh-CN" dirty="0"/>
              <a:t>D})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334243" y="4657212"/>
            <a:ext cx="1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fwd</a:t>
            </a:r>
            <a:r>
              <a:rPr lang="en-US" altLang="zh-CN" dirty="0"/>
              <a:t>({A})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49004" y="3106653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7794538" y="3106653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8684572" y="2173242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9878142" y="2167256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69" name="TextBox 68"/>
          <p:cNvSpPr txBox="1"/>
          <p:nvPr/>
        </p:nvSpPr>
        <p:spPr>
          <a:xfrm>
            <a:off x="9422605" y="3526507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9568322" y="4185956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8192319" y="4453014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11317395" y="3501533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74" name="TextBox 73"/>
          <p:cNvSpPr txBox="1"/>
          <p:nvPr/>
        </p:nvSpPr>
        <p:spPr>
          <a:xfrm>
            <a:off x="11291721" y="5363917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8192319" y="5540751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0</a:t>
            </a:r>
            <a:endParaRPr lang="en-US" sz="2000" b="1" dirty="0"/>
          </a:p>
        </p:txBody>
      </p:sp>
      <p:sp>
        <p:nvSpPr>
          <p:cNvPr id="77" name="TextBox 76"/>
          <p:cNvSpPr txBox="1"/>
          <p:nvPr/>
        </p:nvSpPr>
        <p:spPr>
          <a:xfrm>
            <a:off x="9452404" y="4261760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en-US" sz="2000" b="1" dirty="0">
              <a:solidFill>
                <a:srgbClr val="FF0000"/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9127188" y="3936970"/>
            <a:ext cx="2284048" cy="1939849"/>
            <a:chOff x="9127188" y="3525490"/>
            <a:chExt cx="2284048" cy="1939849"/>
          </a:xfrm>
        </p:grpSpPr>
        <p:cxnSp>
          <p:nvCxnSpPr>
            <p:cNvPr id="78" name="Straight Connector 77"/>
            <p:cNvCxnSpPr/>
            <p:nvPr/>
          </p:nvCxnSpPr>
          <p:spPr>
            <a:xfrm flipH="1" flipV="1">
              <a:off x="9127188" y="4636262"/>
              <a:ext cx="1544205" cy="829077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 flipV="1">
              <a:off x="10240694" y="4600607"/>
              <a:ext cx="693369" cy="699718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 flipV="1">
              <a:off x="10521929" y="3525490"/>
              <a:ext cx="580163" cy="1563745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11354917" y="3629811"/>
              <a:ext cx="56319" cy="1416459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/>
          <p:cNvSpPr txBox="1"/>
          <p:nvPr/>
        </p:nvSpPr>
        <p:spPr>
          <a:xfrm>
            <a:off x="11363930" y="3756698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en-US" sz="2000" b="1" dirty="0">
              <a:solidFill>
                <a:srgbClr val="FF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9175480" y="3030275"/>
            <a:ext cx="1849558" cy="2574603"/>
            <a:chOff x="9175480" y="2618795"/>
            <a:chExt cx="1849558" cy="2574603"/>
          </a:xfrm>
        </p:grpSpPr>
        <p:grpSp>
          <p:nvGrpSpPr>
            <p:cNvPr id="29" name="Group 28"/>
            <p:cNvGrpSpPr/>
            <p:nvPr/>
          </p:nvGrpSpPr>
          <p:grpSpPr>
            <a:xfrm>
              <a:off x="9175480" y="3588790"/>
              <a:ext cx="936125" cy="1604608"/>
              <a:chOff x="7288361" y="3643142"/>
              <a:chExt cx="936125" cy="1604608"/>
            </a:xfrm>
          </p:grpSpPr>
          <p:cxnSp>
            <p:nvCxnSpPr>
              <p:cNvPr id="86" name="Straight Connector 85"/>
              <p:cNvCxnSpPr>
                <a:stCxn id="72" idx="1"/>
              </p:cNvCxnSpPr>
              <p:nvPr/>
            </p:nvCxnSpPr>
            <p:spPr>
              <a:xfrm flipH="1">
                <a:off x="7415561" y="4653069"/>
                <a:ext cx="776758" cy="25682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H="1">
                <a:off x="7288361" y="4477067"/>
                <a:ext cx="910488" cy="770683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8224486" y="3643142"/>
                <a:ext cx="0" cy="531444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4" name="Straight Connector 93"/>
            <p:cNvCxnSpPr/>
            <p:nvPr/>
          </p:nvCxnSpPr>
          <p:spPr>
            <a:xfrm flipH="1" flipV="1">
              <a:off x="10404710" y="2618795"/>
              <a:ext cx="620328" cy="565388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TextBox 96"/>
          <p:cNvSpPr txBox="1"/>
          <p:nvPr/>
        </p:nvSpPr>
        <p:spPr>
          <a:xfrm>
            <a:off x="10095630" y="2238757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0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9539860" y="3618267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8206104" y="5776838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1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842541" y="4819426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[-,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-,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9719004" y="3095660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[-,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2836" y="4830135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[-,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9743265" y="3086857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[1,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8808425" y="2466078"/>
            <a:ext cx="977249" cy="3016338"/>
            <a:chOff x="8808425" y="2054598"/>
            <a:chExt cx="977249" cy="3016338"/>
          </a:xfrm>
        </p:grpSpPr>
        <p:grpSp>
          <p:nvGrpSpPr>
            <p:cNvPr id="39" name="Group 38"/>
            <p:cNvGrpSpPr/>
            <p:nvPr/>
          </p:nvGrpSpPr>
          <p:grpSpPr>
            <a:xfrm>
              <a:off x="9050197" y="2054598"/>
              <a:ext cx="735477" cy="1162407"/>
              <a:chOff x="9050197" y="2054598"/>
              <a:chExt cx="735477" cy="1162407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 flipH="1" flipV="1">
                <a:off x="9050197" y="2724033"/>
                <a:ext cx="661702" cy="492972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H="1" flipV="1">
                <a:off x="9253962" y="2054598"/>
                <a:ext cx="531712" cy="3868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/>
            <p:cNvCxnSpPr/>
            <p:nvPr/>
          </p:nvCxnSpPr>
          <p:spPr>
            <a:xfrm flipV="1">
              <a:off x="8808425" y="4586901"/>
              <a:ext cx="5853" cy="484035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TextBox 112"/>
          <p:cNvSpPr txBox="1"/>
          <p:nvPr/>
        </p:nvSpPr>
        <p:spPr>
          <a:xfrm>
            <a:off x="7915359" y="4831448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[1,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1]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8072725" y="1959615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[0,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2]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511531" y="2184512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0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63566" y="4464394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8128073" y="2757584"/>
            <a:ext cx="380284" cy="1712773"/>
            <a:chOff x="8128073" y="2346104"/>
            <a:chExt cx="380284" cy="1712773"/>
          </a:xfrm>
        </p:grpSpPr>
        <p:cxnSp>
          <p:nvCxnSpPr>
            <p:cNvPr id="117" name="Straight Connector 116"/>
            <p:cNvCxnSpPr/>
            <p:nvPr/>
          </p:nvCxnSpPr>
          <p:spPr>
            <a:xfrm flipH="1" flipV="1">
              <a:off x="8128073" y="3665696"/>
              <a:ext cx="380284" cy="393181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H="1">
              <a:off x="8142156" y="2346104"/>
              <a:ext cx="334903" cy="512962"/>
            </a:xfrm>
            <a:prstGeom prst="line">
              <a:avLst/>
            </a:prstGeom>
            <a:ln w="25400">
              <a:solidFill>
                <a:srgbClr val="FF0000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TextBox 122"/>
          <p:cNvSpPr txBox="1"/>
          <p:nvPr/>
        </p:nvSpPr>
        <p:spPr>
          <a:xfrm>
            <a:off x="7332882" y="2812937"/>
            <a:ext cx="104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[0,</a:t>
            </a:r>
            <a:r>
              <a:rPr lang="zh-CN" altLang="en-US" sz="2000" b="1" dirty="0">
                <a:solidFill>
                  <a:schemeClr val="accent1"/>
                </a:solidFill>
              </a:rPr>
              <a:t> </a:t>
            </a:r>
            <a:r>
              <a:rPr lang="en-US" altLang="zh-CN" sz="2000" b="1" dirty="0">
                <a:solidFill>
                  <a:schemeClr val="accent1"/>
                </a:solidFill>
              </a:rPr>
              <a:t>2]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7676961" y="3126206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25" name="Straight Connector 124"/>
          <p:cNvCxnSpPr/>
          <p:nvPr/>
        </p:nvCxnSpPr>
        <p:spPr>
          <a:xfrm flipH="1">
            <a:off x="7449906" y="3495770"/>
            <a:ext cx="429640" cy="6506"/>
          </a:xfrm>
          <a:prstGeom prst="line">
            <a:avLst/>
          </a:prstGeom>
          <a:ln w="25400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6702494" y="3109988"/>
            <a:ext cx="581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2686799" y="5056889"/>
            <a:ext cx="1397398" cy="3811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2310033" y="3092357"/>
            <a:ext cx="1416235" cy="38113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334243" y="5747631"/>
            <a:ext cx="6044984" cy="5180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2</a:t>
            </a:r>
            <a:r>
              <a:rPr lang="zh-CN" altLang="en-US" sz="2400" dirty="0"/>
              <a:t> </a:t>
            </a:r>
            <a:r>
              <a:rPr lang="en-US" altLang="zh-CN" sz="2400" dirty="0"/>
              <a:t>copies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packet</a:t>
            </a:r>
            <a:r>
              <a:rPr lang="zh-CN" altLang="en-US" sz="2400" dirty="0"/>
              <a:t> </a:t>
            </a:r>
            <a:r>
              <a:rPr lang="en-US" altLang="zh-CN" sz="2400" dirty="0"/>
              <a:t>delivered.</a:t>
            </a:r>
            <a:r>
              <a:rPr lang="zh-CN" altLang="en-US" sz="2400" dirty="0"/>
              <a:t> </a:t>
            </a: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FE64F2F-3762-4247-AB39-180D0B56CD13}"/>
              </a:ext>
            </a:extLst>
          </p:cNvPr>
          <p:cNvGrpSpPr/>
          <p:nvPr/>
        </p:nvGrpSpPr>
        <p:grpSpPr>
          <a:xfrm>
            <a:off x="6645715" y="2541699"/>
            <a:ext cx="4991844" cy="3592573"/>
            <a:chOff x="4894606" y="788422"/>
            <a:chExt cx="7241858" cy="5152394"/>
          </a:xfrm>
        </p:grpSpPr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E62157AF-1B1E-DB40-9C3F-5F153D302962}"/>
                </a:ext>
              </a:extLst>
            </p:cNvPr>
            <p:cNvSpPr/>
            <p:nvPr/>
          </p:nvSpPr>
          <p:spPr>
            <a:xfrm>
              <a:off x="5291013" y="2129920"/>
              <a:ext cx="720000" cy="72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S1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C08AED7-DD86-A44E-B3F5-AB82E84DF7C4}"/>
                </a:ext>
              </a:extLst>
            </p:cNvPr>
            <p:cNvSpPr/>
            <p:nvPr/>
          </p:nvSpPr>
          <p:spPr>
            <a:xfrm>
              <a:off x="7808015" y="792501"/>
              <a:ext cx="720000" cy="72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B1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881AD01-758F-504D-B56F-2AD6C3E4DC64}"/>
                </a:ext>
              </a:extLst>
            </p:cNvPr>
            <p:cNvSpPr/>
            <p:nvPr/>
          </p:nvSpPr>
          <p:spPr>
            <a:xfrm>
              <a:off x="9644183" y="788422"/>
              <a:ext cx="720000" cy="72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C2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454562C5-228E-DF46-BA01-44CE5DF59184}"/>
                </a:ext>
              </a:extLst>
            </p:cNvPr>
            <p:cNvSpPr/>
            <p:nvPr/>
          </p:nvSpPr>
          <p:spPr>
            <a:xfrm>
              <a:off x="7808015" y="5220816"/>
              <a:ext cx="720000" cy="72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B2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F803AD5-C383-9840-8F14-BF7AA8B31378}"/>
                </a:ext>
              </a:extLst>
            </p:cNvPr>
            <p:cNvSpPr/>
            <p:nvPr/>
          </p:nvSpPr>
          <p:spPr>
            <a:xfrm>
              <a:off x="9661122" y="3624120"/>
              <a:ext cx="720000" cy="72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 b="1" dirty="0">
                  <a:solidFill>
                    <a:schemeClr val="tx1"/>
                  </a:solidFill>
                </a:rPr>
                <a:t>C1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41DEF671-82DA-4549-B22F-2468ABE367A5}"/>
                </a:ext>
              </a:extLst>
            </p:cNvPr>
            <p:cNvCxnSpPr>
              <a:cxnSpLocks/>
              <a:stCxn id="186" idx="6"/>
              <a:endCxn id="220" idx="2"/>
            </p:cNvCxnSpPr>
            <p:nvPr/>
          </p:nvCxnSpPr>
          <p:spPr>
            <a:xfrm>
              <a:off x="6011013" y="2489920"/>
              <a:ext cx="724032" cy="0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0AD113A-75F2-C84D-87C5-A64F01173A05}"/>
                </a:ext>
              </a:extLst>
            </p:cNvPr>
            <p:cNvCxnSpPr>
              <a:cxnSpLocks/>
              <a:stCxn id="220" idx="7"/>
              <a:endCxn id="187" idx="2"/>
            </p:cNvCxnSpPr>
            <p:nvPr/>
          </p:nvCxnSpPr>
          <p:spPr>
            <a:xfrm flipV="1">
              <a:off x="7349603" y="1152501"/>
              <a:ext cx="458412" cy="1082861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9D716039-A4DB-D14D-858F-C981A415A85C}"/>
                </a:ext>
              </a:extLst>
            </p:cNvPr>
            <p:cNvCxnSpPr>
              <a:cxnSpLocks/>
              <a:stCxn id="187" idx="6"/>
              <a:endCxn id="188" idx="2"/>
            </p:cNvCxnSpPr>
            <p:nvPr/>
          </p:nvCxnSpPr>
          <p:spPr>
            <a:xfrm flipV="1">
              <a:off x="8528015" y="1148422"/>
              <a:ext cx="1116168" cy="4079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66BE8028-9C23-7D4C-A6C6-4D9D6C8F579A}"/>
                </a:ext>
              </a:extLst>
            </p:cNvPr>
            <p:cNvCxnSpPr>
              <a:cxnSpLocks/>
              <a:stCxn id="187" idx="5"/>
              <a:endCxn id="214" idx="1"/>
            </p:cNvCxnSpPr>
            <p:nvPr/>
          </p:nvCxnSpPr>
          <p:spPr>
            <a:xfrm>
              <a:off x="8422573" y="1407059"/>
              <a:ext cx="1320242" cy="780256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20800026-DDAF-FD44-A0AB-0789D76810B4}"/>
                </a:ext>
              </a:extLst>
            </p:cNvPr>
            <p:cNvCxnSpPr>
              <a:cxnSpLocks/>
              <a:stCxn id="188" idx="6"/>
              <a:endCxn id="207" idx="0"/>
            </p:cNvCxnSpPr>
            <p:nvPr/>
          </p:nvCxnSpPr>
          <p:spPr>
            <a:xfrm>
              <a:off x="10364183" y="1148422"/>
              <a:ext cx="1265545" cy="933997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C6F790D-6910-F049-9490-91867A768C3A}"/>
                </a:ext>
              </a:extLst>
            </p:cNvPr>
            <p:cNvCxnSpPr>
              <a:cxnSpLocks/>
              <a:stCxn id="215" idx="2"/>
              <a:endCxn id="190" idx="0"/>
            </p:cNvCxnSpPr>
            <p:nvPr/>
          </p:nvCxnSpPr>
          <p:spPr>
            <a:xfrm flipH="1">
              <a:off x="10021123" y="2807788"/>
              <a:ext cx="30368" cy="816332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FBCB626-4059-4544-AF85-85B70E57D443}"/>
                </a:ext>
              </a:extLst>
            </p:cNvPr>
            <p:cNvCxnSpPr>
              <a:cxnSpLocks/>
              <a:stCxn id="220" idx="5"/>
              <a:endCxn id="217" idx="1"/>
            </p:cNvCxnSpPr>
            <p:nvPr/>
          </p:nvCxnSpPr>
          <p:spPr>
            <a:xfrm>
              <a:off x="7349603" y="2744478"/>
              <a:ext cx="564828" cy="983816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E2F6ABCC-BADF-EA43-B504-FC4BD4F3796E}"/>
                </a:ext>
              </a:extLst>
            </p:cNvPr>
            <p:cNvCxnSpPr>
              <a:cxnSpLocks/>
              <a:stCxn id="217" idx="4"/>
              <a:endCxn id="189" idx="0"/>
            </p:cNvCxnSpPr>
            <p:nvPr/>
          </p:nvCxnSpPr>
          <p:spPr>
            <a:xfrm flipH="1">
              <a:off x="8168015" y="4342852"/>
              <a:ext cx="974" cy="877964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8A191A69-3657-A44F-928F-23BFC87EA1D9}"/>
                </a:ext>
              </a:extLst>
            </p:cNvPr>
            <p:cNvCxnSpPr>
              <a:cxnSpLocks/>
              <a:stCxn id="217" idx="6"/>
              <a:endCxn id="190" idx="2"/>
            </p:cNvCxnSpPr>
            <p:nvPr/>
          </p:nvCxnSpPr>
          <p:spPr>
            <a:xfrm>
              <a:off x="8528989" y="3982852"/>
              <a:ext cx="1132133" cy="1268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0E003C2-E41D-984B-9705-9A0901D45928}"/>
                </a:ext>
              </a:extLst>
            </p:cNvPr>
            <p:cNvCxnSpPr>
              <a:cxnSpLocks/>
              <a:stCxn id="214" idx="5"/>
              <a:endCxn id="210" idx="1"/>
            </p:cNvCxnSpPr>
            <p:nvPr/>
          </p:nvCxnSpPr>
          <p:spPr>
            <a:xfrm>
              <a:off x="10251931" y="2696431"/>
              <a:ext cx="1112612" cy="2629827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597A1FF9-D9CB-8847-AE52-2CBF02B5DA9D}"/>
                </a:ext>
              </a:extLst>
            </p:cNvPr>
            <p:cNvCxnSpPr>
              <a:cxnSpLocks/>
              <a:stCxn id="207" idx="4"/>
              <a:endCxn id="210" idx="0"/>
            </p:cNvCxnSpPr>
            <p:nvPr/>
          </p:nvCxnSpPr>
          <p:spPr>
            <a:xfrm flipH="1">
              <a:off x="11619101" y="2802419"/>
              <a:ext cx="10627" cy="2418397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3DE07781-25E3-2C4F-B6A1-C7F0D8EBCE00}"/>
                </a:ext>
              </a:extLst>
            </p:cNvPr>
            <p:cNvCxnSpPr>
              <a:cxnSpLocks/>
              <a:stCxn id="217" idx="5"/>
              <a:endCxn id="210" idx="2"/>
            </p:cNvCxnSpPr>
            <p:nvPr/>
          </p:nvCxnSpPr>
          <p:spPr>
            <a:xfrm>
              <a:off x="8423547" y="4237410"/>
              <a:ext cx="2835554" cy="1343406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A0919B9-963A-9141-9A14-D8B767278643}"/>
                </a:ext>
              </a:extLst>
            </p:cNvPr>
            <p:cNvCxnSpPr>
              <a:cxnSpLocks/>
              <a:stCxn id="190" idx="5"/>
              <a:endCxn id="210" idx="1"/>
            </p:cNvCxnSpPr>
            <p:nvPr/>
          </p:nvCxnSpPr>
          <p:spPr>
            <a:xfrm>
              <a:off x="10275680" y="4238678"/>
              <a:ext cx="1088863" cy="1087580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2F88146-21ED-C248-A6B7-315348FC8D3B}"/>
                </a:ext>
              </a:extLst>
            </p:cNvPr>
            <p:cNvCxnSpPr>
              <a:cxnSpLocks/>
              <a:stCxn id="189" idx="6"/>
              <a:endCxn id="190" idx="3"/>
            </p:cNvCxnSpPr>
            <p:nvPr/>
          </p:nvCxnSpPr>
          <p:spPr>
            <a:xfrm flipV="1">
              <a:off x="8528015" y="4238678"/>
              <a:ext cx="1238549" cy="1342138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688E648-9F84-4240-9A9C-43FC2913FBC1}"/>
                </a:ext>
              </a:extLst>
            </p:cNvPr>
            <p:cNvCxnSpPr>
              <a:cxnSpLocks/>
              <a:endCxn id="186" idx="2"/>
            </p:cNvCxnSpPr>
            <p:nvPr/>
          </p:nvCxnSpPr>
          <p:spPr>
            <a:xfrm>
              <a:off x="4894606" y="2489920"/>
              <a:ext cx="396407" cy="0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D6B6A9F4-3B8A-D64E-8205-13CCD702FE9F}"/>
                </a:ext>
              </a:extLst>
            </p:cNvPr>
            <p:cNvGrpSpPr/>
            <p:nvPr/>
          </p:nvGrpSpPr>
          <p:grpSpPr>
            <a:xfrm>
              <a:off x="11238341" y="2082419"/>
              <a:ext cx="898123" cy="720000"/>
              <a:chOff x="9422064" y="2337433"/>
              <a:chExt cx="898123" cy="720000"/>
            </a:xfrm>
          </p:grpSpPr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2313D23E-0E92-9A48-B39C-ABEDFCA6AA5A}"/>
                  </a:ext>
                </a:extLst>
              </p:cNvPr>
              <p:cNvSpPr/>
              <p:nvPr/>
            </p:nvSpPr>
            <p:spPr>
              <a:xfrm>
                <a:off x="9453451" y="2337433"/>
                <a:ext cx="720000" cy="7200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TextBox 207">
                <a:extLst>
                  <a:ext uri="{FF2B5EF4-FFF2-40B4-BE49-F238E27FC236}">
                    <a16:creationId xmlns:a16="http://schemas.microsoft.com/office/drawing/2014/main" id="{E51D6F5A-8A66-3B4F-8CC4-B7F1075A1A81}"/>
                  </a:ext>
                </a:extLst>
              </p:cNvPr>
              <p:cNvSpPr txBox="1"/>
              <p:nvPr/>
            </p:nvSpPr>
            <p:spPr>
              <a:xfrm>
                <a:off x="9422064" y="2369465"/>
                <a:ext cx="898123" cy="662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W2</a:t>
                </a:r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A5087D3E-0BBE-4542-BDEA-E410CCFC1663}"/>
                </a:ext>
              </a:extLst>
            </p:cNvPr>
            <p:cNvGrpSpPr/>
            <p:nvPr/>
          </p:nvGrpSpPr>
          <p:grpSpPr>
            <a:xfrm>
              <a:off x="11259101" y="5220816"/>
              <a:ext cx="791018" cy="720000"/>
              <a:chOff x="9453450" y="4422160"/>
              <a:chExt cx="791018" cy="720000"/>
            </a:xfrm>
          </p:grpSpPr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695CFC2A-F926-9B4C-BFF6-A4FA3664640B}"/>
                  </a:ext>
                </a:extLst>
              </p:cNvPr>
              <p:cNvSpPr/>
              <p:nvPr/>
            </p:nvSpPr>
            <p:spPr>
              <a:xfrm>
                <a:off x="9453450" y="4422160"/>
                <a:ext cx="720000" cy="7200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745E5AF4-BCAF-384E-A6E6-8A0B25693FE4}"/>
                  </a:ext>
                </a:extLst>
              </p:cNvPr>
              <p:cNvSpPr/>
              <p:nvPr/>
            </p:nvSpPr>
            <p:spPr>
              <a:xfrm>
                <a:off x="9501906" y="4478658"/>
                <a:ext cx="612000" cy="612000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553CC50F-98E0-8E43-97C8-04DE53A9890F}"/>
                  </a:ext>
                </a:extLst>
              </p:cNvPr>
              <p:cNvSpPr txBox="1"/>
              <p:nvPr/>
            </p:nvSpPr>
            <p:spPr>
              <a:xfrm>
                <a:off x="9469598" y="4458994"/>
                <a:ext cx="774870" cy="662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D1</a:t>
                </a:r>
                <a:endParaRPr lang="en-US" sz="2400" b="1" dirty="0"/>
              </a:p>
            </p:txBody>
          </p: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2B36E98-3A84-7546-9687-55A82276C92F}"/>
                </a:ext>
              </a:extLst>
            </p:cNvPr>
            <p:cNvGrpSpPr/>
            <p:nvPr/>
          </p:nvGrpSpPr>
          <p:grpSpPr>
            <a:xfrm>
              <a:off x="9602429" y="2081873"/>
              <a:ext cx="898123" cy="725916"/>
              <a:chOff x="8400107" y="2337063"/>
              <a:chExt cx="898123" cy="725916"/>
            </a:xfrm>
          </p:grpSpPr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0F0353D5-F836-3741-9711-1A66DB03B079}"/>
                  </a:ext>
                </a:extLst>
              </p:cNvPr>
              <p:cNvSpPr/>
              <p:nvPr/>
            </p:nvSpPr>
            <p:spPr>
              <a:xfrm>
                <a:off x="8435051" y="2337063"/>
                <a:ext cx="720000" cy="7200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TextBox 214">
                <a:extLst>
                  <a:ext uri="{FF2B5EF4-FFF2-40B4-BE49-F238E27FC236}">
                    <a16:creationId xmlns:a16="http://schemas.microsoft.com/office/drawing/2014/main" id="{DC1DF71A-A904-BD4F-B9DE-03E8B2C927D6}"/>
                  </a:ext>
                </a:extLst>
              </p:cNvPr>
              <p:cNvSpPr txBox="1"/>
              <p:nvPr/>
            </p:nvSpPr>
            <p:spPr>
              <a:xfrm>
                <a:off x="8400107" y="2400868"/>
                <a:ext cx="898123" cy="662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W</a:t>
                </a:r>
                <a:r>
                  <a:rPr lang="en-US" altLang="zh-CN" sz="2400" b="1" dirty="0"/>
                  <a:t>1</a:t>
                </a:r>
                <a:endParaRPr lang="en-US" sz="2400" b="1" dirty="0"/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C994B8CF-008D-C148-968B-1CCB5698C18C}"/>
                </a:ext>
              </a:extLst>
            </p:cNvPr>
            <p:cNvGrpSpPr/>
            <p:nvPr/>
          </p:nvGrpSpPr>
          <p:grpSpPr>
            <a:xfrm>
              <a:off x="7753478" y="3622852"/>
              <a:ext cx="898123" cy="720000"/>
              <a:chOff x="7174724" y="3267308"/>
              <a:chExt cx="898123" cy="720000"/>
            </a:xfrm>
          </p:grpSpPr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492B65F5-C240-3A4C-89BC-4429A57A35D8}"/>
                  </a:ext>
                </a:extLst>
              </p:cNvPr>
              <p:cNvSpPr/>
              <p:nvPr/>
            </p:nvSpPr>
            <p:spPr>
              <a:xfrm>
                <a:off x="7230235" y="3267308"/>
                <a:ext cx="720000" cy="7200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8" name="TextBox 217">
                <a:extLst>
                  <a:ext uri="{FF2B5EF4-FFF2-40B4-BE49-F238E27FC236}">
                    <a16:creationId xmlns:a16="http://schemas.microsoft.com/office/drawing/2014/main" id="{999240F5-2F73-2743-A75B-5A47144C3406}"/>
                  </a:ext>
                </a:extLst>
              </p:cNvPr>
              <p:cNvSpPr txBox="1"/>
              <p:nvPr/>
            </p:nvSpPr>
            <p:spPr>
              <a:xfrm>
                <a:off x="7174724" y="3302574"/>
                <a:ext cx="898123" cy="6621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W</a:t>
                </a:r>
                <a:r>
                  <a:rPr lang="en-US" altLang="zh-CN" sz="2400" b="1" dirty="0"/>
                  <a:t>3</a:t>
                </a:r>
                <a:endParaRPr lang="en-US" sz="2400" b="1" dirty="0"/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2E000F5-1919-3747-B494-55819D4180F4}"/>
                </a:ext>
              </a:extLst>
            </p:cNvPr>
            <p:cNvGrpSpPr/>
            <p:nvPr/>
          </p:nvGrpSpPr>
          <p:grpSpPr>
            <a:xfrm>
              <a:off x="6735045" y="2129920"/>
              <a:ext cx="797376" cy="720000"/>
              <a:chOff x="6386132" y="2337063"/>
              <a:chExt cx="797376" cy="720000"/>
            </a:xfrm>
          </p:grpSpPr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37F5CA63-ED2C-F544-B7D5-4B6B22D5ED29}"/>
                  </a:ext>
                </a:extLst>
              </p:cNvPr>
              <p:cNvSpPr/>
              <p:nvPr/>
            </p:nvSpPr>
            <p:spPr>
              <a:xfrm>
                <a:off x="6386132" y="2337063"/>
                <a:ext cx="720000" cy="720000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TextBox 220">
                <a:extLst>
                  <a:ext uri="{FF2B5EF4-FFF2-40B4-BE49-F238E27FC236}">
                    <a16:creationId xmlns:a16="http://schemas.microsoft.com/office/drawing/2014/main" id="{8A5DF832-EE72-3241-B908-9ACE3AFF480F}"/>
                  </a:ext>
                </a:extLst>
              </p:cNvPr>
              <p:cNvSpPr txBox="1"/>
              <p:nvPr/>
            </p:nvSpPr>
            <p:spPr>
              <a:xfrm>
                <a:off x="6420266" y="2383383"/>
                <a:ext cx="763242" cy="662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A1</a:t>
                </a:r>
              </a:p>
            </p:txBody>
          </p:sp>
        </p:grpSp>
      </p:grpSp>
      <p:sp>
        <p:nvSpPr>
          <p:cNvPr id="222" name="Rectangle 221">
            <a:extLst>
              <a:ext uri="{FF2B5EF4-FFF2-40B4-BE49-F238E27FC236}">
                <a16:creationId xmlns:a16="http://schemas.microsoft.com/office/drawing/2014/main" id="{5666CA20-A3F8-4A44-BB0C-762AE2E0804D}"/>
              </a:ext>
            </a:extLst>
          </p:cNvPr>
          <p:cNvSpPr/>
          <p:nvPr/>
        </p:nvSpPr>
        <p:spPr>
          <a:xfrm>
            <a:off x="1035873" y="6357525"/>
            <a:ext cx="10229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[6]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Jayaraman, Karthick, Nikolaj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Bjørner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Jitu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Padhye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Amar Agrawal, Ashish Bhargava, Paul-Andre C. Bissonnette, Shane Foster et al. "Validating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D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atacenters at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cale." In </a:t>
            </a:r>
            <a:r>
              <a:rPr lang="en-US" altLang="zh-CN" sz="1400" i="1" dirty="0">
                <a:solidFill>
                  <a:srgbClr val="222222"/>
                </a:solidFill>
                <a:latin typeface="Arial" panose="020B0604020202020204" pitchFamily="34" charset="0"/>
              </a:rPr>
              <a:t>SIGCOMM'19,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pp. 200-213. 2019.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16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4" grpId="0"/>
      <p:bldP spid="65" grpId="0"/>
      <p:bldP spid="66" grpId="0"/>
      <p:bldP spid="69" grpId="0"/>
      <p:bldP spid="70" grpId="0"/>
      <p:bldP spid="72" grpId="0"/>
      <p:bldP spid="73" grpId="0"/>
      <p:bldP spid="75" grpId="0"/>
      <p:bldP spid="77" grpId="0"/>
      <p:bldP spid="84" grpId="0"/>
      <p:bldP spid="97" grpId="0"/>
      <p:bldP spid="98" grpId="0"/>
      <p:bldP spid="99" grpId="0"/>
      <p:bldP spid="100" grpId="0"/>
      <p:bldP spid="100" grpId="1"/>
      <p:bldP spid="101" grpId="0"/>
      <p:bldP spid="101" grpId="1"/>
      <p:bldP spid="104" grpId="0"/>
      <p:bldP spid="104" grpId="1"/>
      <p:bldP spid="105" grpId="0"/>
      <p:bldP spid="105" grpId="1"/>
      <p:bldP spid="113" grpId="0"/>
      <p:bldP spid="113" grpId="1"/>
      <p:bldP spid="114" grpId="0"/>
      <p:bldP spid="114" grpId="1"/>
      <p:bldP spid="115" grpId="0"/>
      <p:bldP spid="116" grpId="0"/>
      <p:bldP spid="123" grpId="0"/>
      <p:bldP spid="123" grpId="1"/>
      <p:bldP spid="124" grpId="0"/>
      <p:bldP spid="135" grpId="0"/>
      <p:bldP spid="93" grpId="0" animBg="1"/>
      <p:bldP spid="141" grpId="0" animBg="1"/>
      <p:bldP spid="96" grpId="0" animBg="1"/>
      <p:bldP spid="22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DC1A4-D8F4-3D47-A58D-59E6A02A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DDPV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6E29F-825C-BD48-B93D-9DF154879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12920" cy="4351338"/>
          </a:xfrm>
        </p:spPr>
        <p:txBody>
          <a:bodyPr/>
          <a:lstStyle/>
          <a:p>
            <a:r>
              <a:rPr lang="en-US" altLang="zh-CN" dirty="0"/>
              <a:t>Centralized,</a:t>
            </a:r>
            <a:r>
              <a:rPr lang="zh-CN" altLang="en-US" dirty="0"/>
              <a:t> </a:t>
            </a:r>
            <a:r>
              <a:rPr lang="en-US" altLang="zh-CN" dirty="0"/>
              <a:t>offline</a:t>
            </a:r>
            <a:r>
              <a:rPr lang="zh-CN" altLang="en-US" dirty="0"/>
              <a:t> </a:t>
            </a:r>
            <a:r>
              <a:rPr lang="en-US" altLang="zh-CN" dirty="0"/>
              <a:t>planner</a:t>
            </a:r>
          </a:p>
          <a:p>
            <a:r>
              <a:rPr lang="en-US" altLang="zh-CN" dirty="0"/>
              <a:t>On-device</a:t>
            </a:r>
            <a:r>
              <a:rPr lang="zh-CN" altLang="en-US" dirty="0"/>
              <a:t> </a:t>
            </a:r>
            <a:r>
              <a:rPr lang="en-US" altLang="zh-CN" dirty="0"/>
              <a:t>verifier</a:t>
            </a:r>
          </a:p>
          <a:p>
            <a:r>
              <a:rPr lang="en-US" altLang="zh-CN" dirty="0"/>
              <a:t>DV</a:t>
            </a:r>
            <a:r>
              <a:rPr lang="zh-CN" altLang="en-US" dirty="0"/>
              <a:t> </a:t>
            </a:r>
            <a:r>
              <a:rPr lang="en-US" altLang="zh-CN" dirty="0"/>
              <a:t>protocol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exchange</a:t>
            </a:r>
            <a:r>
              <a:rPr lang="zh-CN" altLang="en-US" dirty="0"/>
              <a:t> </a:t>
            </a:r>
            <a:r>
              <a:rPr lang="en-US" altLang="zh-CN" dirty="0"/>
              <a:t>counting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(BDD,</a:t>
            </a:r>
            <a:r>
              <a:rPr lang="zh-CN" altLang="en-US" dirty="0"/>
              <a:t> </a:t>
            </a:r>
            <a:r>
              <a:rPr lang="en-US" altLang="zh-CN" dirty="0"/>
              <a:t>count)</a:t>
            </a:r>
            <a:r>
              <a:rPr lang="zh-CN" altLang="en-US" dirty="0"/>
              <a:t> </a:t>
            </a:r>
            <a:r>
              <a:rPr lang="en-US" altLang="zh-CN" dirty="0"/>
              <a:t>mapping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BE69F-2D1F-0541-B122-7EDC811EC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588026-3C91-1C4E-8A0B-6878A6775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2372021"/>
            <a:ext cx="6893559" cy="39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10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72938-46D7-1C4D-A7DC-2F2B0AE7D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Substantial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topology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increases</a:t>
            </a:r>
          </a:p>
          <a:p>
            <a:pPr lvl="1"/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2758x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 err="1"/>
              <a:t>APKeep</a:t>
            </a:r>
            <a:r>
              <a:rPr lang="zh-CN" altLang="en-US" dirty="0"/>
              <a:t> </a:t>
            </a:r>
            <a:r>
              <a:rPr lang="en-US" altLang="zh-CN" dirty="0"/>
              <a:t>[7],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centralized</a:t>
            </a:r>
            <a:r>
              <a:rPr lang="zh-CN" altLang="en-US" dirty="0"/>
              <a:t> </a:t>
            </a:r>
            <a:r>
              <a:rPr lang="en-US" altLang="zh-CN" dirty="0"/>
              <a:t>DPV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FEEFC-306C-6A46-8A9F-F3F9D78E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99FA8-857A-1D42-98D8-69ABD9D4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6BF268B-A4CF-014E-BB50-2B9A07835BCE}"/>
              </a:ext>
            </a:extLst>
          </p:cNvPr>
          <p:cNvGrpSpPr/>
          <p:nvPr/>
        </p:nvGrpSpPr>
        <p:grpSpPr>
          <a:xfrm>
            <a:off x="986666" y="3016409"/>
            <a:ext cx="10218667" cy="1969770"/>
            <a:chOff x="323850" y="3085942"/>
            <a:chExt cx="10218667" cy="19697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8E2944-BB0E-B844-B421-748652EAC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65236" y="3085942"/>
              <a:ext cx="5877281" cy="196977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EB82692-E8B8-E64D-9B92-B82FDA7F7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884"/>
            <a:stretch/>
          </p:blipFill>
          <p:spPr>
            <a:xfrm>
              <a:off x="323850" y="3131662"/>
              <a:ext cx="5970270" cy="1924050"/>
            </a:xfrm>
            <a:prstGeom prst="rect">
              <a:avLst/>
            </a:prstGeom>
          </p:spPr>
        </p:pic>
      </p:grp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6E55062-4B50-6647-95F8-CD4CFFE7EC4F}"/>
              </a:ext>
            </a:extLst>
          </p:cNvPr>
          <p:cNvSpPr/>
          <p:nvPr/>
        </p:nvSpPr>
        <p:spPr>
          <a:xfrm>
            <a:off x="9662160" y="3123089"/>
            <a:ext cx="1143000" cy="1768952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6A2EB9-F66D-6F43-BC90-7CD761F5F704}"/>
              </a:ext>
            </a:extLst>
          </p:cNvPr>
          <p:cNvSpPr txBox="1"/>
          <p:nvPr/>
        </p:nvSpPr>
        <p:spPr>
          <a:xfrm>
            <a:off x="3637785" y="4988878"/>
            <a:ext cx="5443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Dataset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and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the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total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verification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time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(s)</a:t>
            </a:r>
            <a:endParaRPr lang="en-US" sz="2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F751E4-5E59-1940-BBEC-BAB48C6782E0}"/>
              </a:ext>
            </a:extLst>
          </p:cNvPr>
          <p:cNvSpPr/>
          <p:nvPr/>
        </p:nvSpPr>
        <p:spPr>
          <a:xfrm>
            <a:off x="1035873" y="6357525"/>
            <a:ext cx="10229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[7]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Zhang, Peng, Xu Liu,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Hongkun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Yang, Ning Kang,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Zhengchang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Gu, and Hao Li. "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APKeep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: Realtime verification for real networks." In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NSDI</a:t>
            </a:r>
            <a:r>
              <a:rPr lang="en-US" altLang="zh-CN" sz="1400" i="1" dirty="0">
                <a:solidFill>
                  <a:srgbClr val="222222"/>
                </a:solidFill>
                <a:latin typeface="Arial" panose="020B0604020202020204" pitchFamily="34" charset="0"/>
              </a:rPr>
              <a:t>'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20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pp. 241-255. 2020.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76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1727-CA80-F442-BAF7-8BF6EA20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A397A-7D6A-B741-AF5C-73D553C89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Generic, Distributed Data Plane Verification Framework</a:t>
            </a:r>
          </a:p>
          <a:p>
            <a:pPr lvl="1"/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/>
              <a:t>centralized</a:t>
            </a:r>
            <a:r>
              <a:rPr lang="zh-CN" altLang="en-US" sz="2800" dirty="0"/>
              <a:t> </a:t>
            </a:r>
            <a:r>
              <a:rPr lang="en-US" altLang="zh-CN" sz="2800" dirty="0"/>
              <a:t>DP</a:t>
            </a:r>
            <a:r>
              <a:rPr lang="zh-CN" altLang="en-US" sz="2800" dirty="0"/>
              <a:t> </a:t>
            </a:r>
            <a:r>
              <a:rPr lang="en-US" altLang="zh-CN" sz="2800" dirty="0"/>
              <a:t>verification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backward,</a:t>
            </a:r>
            <a:r>
              <a:rPr lang="zh-CN" altLang="en-US" sz="2800" dirty="0"/>
              <a:t> </a:t>
            </a:r>
            <a:r>
              <a:rPr lang="en-US" altLang="zh-CN" sz="2800" dirty="0"/>
              <a:t>distributed</a:t>
            </a:r>
            <a:r>
              <a:rPr lang="zh-CN" altLang="en-US" sz="2800" dirty="0"/>
              <a:t> </a:t>
            </a:r>
            <a:r>
              <a:rPr lang="en-US" altLang="zh-CN" sz="2800" dirty="0" err="1"/>
              <a:t>couting</a:t>
            </a:r>
            <a:endParaRPr lang="en-US" altLang="zh-CN" dirty="0"/>
          </a:p>
          <a:p>
            <a:pPr lvl="1"/>
            <a:r>
              <a:rPr lang="en-US" altLang="zh-CN" sz="2800" dirty="0"/>
              <a:t>Substantial</a:t>
            </a:r>
            <a:r>
              <a:rPr lang="zh-CN" altLang="en-US" sz="2800" dirty="0"/>
              <a:t> </a:t>
            </a:r>
            <a:r>
              <a:rPr lang="en-US" altLang="zh-CN" sz="2800" dirty="0"/>
              <a:t>scaling</a:t>
            </a:r>
            <a:r>
              <a:rPr lang="zh-CN" altLang="en-US" sz="2800" dirty="0"/>
              <a:t> </a:t>
            </a:r>
            <a:r>
              <a:rPr lang="en-US" altLang="zh-CN" sz="2800" dirty="0"/>
              <a:t>effect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large</a:t>
            </a:r>
            <a:r>
              <a:rPr lang="zh-CN" altLang="en-US" sz="2800" dirty="0"/>
              <a:t> </a:t>
            </a:r>
            <a:r>
              <a:rPr lang="en-US" altLang="zh-CN" sz="2800" dirty="0"/>
              <a:t>networks</a:t>
            </a:r>
          </a:p>
          <a:p>
            <a:pPr lvl="1"/>
            <a:r>
              <a:rPr lang="en-US" altLang="zh-CN" sz="2800" b="1" dirty="0"/>
              <a:t>Ongoing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investigation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/>
              <a:t>applying</a:t>
            </a:r>
            <a:r>
              <a:rPr lang="zh-CN" altLang="en-US" sz="2800" dirty="0"/>
              <a:t> </a:t>
            </a:r>
            <a:r>
              <a:rPr lang="en-US" altLang="zh-CN" sz="2800" dirty="0"/>
              <a:t>DDPV</a:t>
            </a:r>
            <a:r>
              <a:rPr lang="zh-CN" altLang="en-US" sz="2800" dirty="0"/>
              <a:t> </a:t>
            </a:r>
            <a:r>
              <a:rPr lang="en-US" altLang="zh-CN" sz="2800" dirty="0"/>
              <a:t>output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improve</a:t>
            </a:r>
            <a:r>
              <a:rPr lang="zh-CN" altLang="en-US" sz="2800" dirty="0"/>
              <a:t> </a:t>
            </a:r>
            <a:r>
              <a:rPr lang="en-US" altLang="zh-CN" sz="2800" dirty="0"/>
              <a:t>network</a:t>
            </a:r>
            <a:r>
              <a:rPr lang="zh-CN" altLang="en-US" sz="2800" dirty="0"/>
              <a:t> </a:t>
            </a:r>
            <a:r>
              <a:rPr lang="en-US" altLang="zh-CN" sz="2800" dirty="0"/>
              <a:t>reliability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6DE55-469D-6941-BEA9-F58DE4AE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84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960B-0753-8C4A-9A4F-9F3FF101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0440" cy="1325563"/>
          </a:xfrm>
        </p:spPr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Talk:</a:t>
            </a:r>
            <a:r>
              <a:rPr lang="zh-CN" altLang="en-US" dirty="0"/>
              <a:t> </a:t>
            </a:r>
            <a:r>
              <a:rPr lang="en-US" altLang="zh-CN" dirty="0"/>
              <a:t>Recent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B099C-37BE-C443-8E30-8126B3D7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28</a:t>
            </a:fld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75BE34-D62D-8546-99C9-9CD28107B9AF}"/>
              </a:ext>
            </a:extLst>
          </p:cNvPr>
          <p:cNvSpPr/>
          <p:nvPr/>
        </p:nvSpPr>
        <p:spPr>
          <a:xfrm>
            <a:off x="2992055" y="1874679"/>
            <a:ext cx="6502465" cy="484679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E6E0E3-EE91-1A47-B8EE-289C756A9E65}"/>
              </a:ext>
            </a:extLst>
          </p:cNvPr>
          <p:cNvGrpSpPr/>
          <p:nvPr/>
        </p:nvGrpSpPr>
        <p:grpSpPr>
          <a:xfrm>
            <a:off x="3973287" y="2902953"/>
            <a:ext cx="4610571" cy="2840243"/>
            <a:chOff x="1062249" y="1896954"/>
            <a:chExt cx="4610571" cy="284024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AFF31D-2DDD-B84B-8677-DAED0F02F8C6}"/>
                </a:ext>
              </a:extLst>
            </p:cNvPr>
            <p:cNvGrpSpPr/>
            <p:nvPr/>
          </p:nvGrpSpPr>
          <p:grpSpPr>
            <a:xfrm>
              <a:off x="1062249" y="2359075"/>
              <a:ext cx="4610571" cy="1832084"/>
              <a:chOff x="1321329" y="2665346"/>
              <a:chExt cx="4610571" cy="1832084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5A4F971-46C2-6849-8355-3EE717F1E423}"/>
                  </a:ext>
                </a:extLst>
              </p:cNvPr>
              <p:cNvSpPr/>
              <p:nvPr/>
            </p:nvSpPr>
            <p:spPr>
              <a:xfrm>
                <a:off x="1321329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OSPF</a:t>
                </a:r>
                <a:endParaRPr lang="en-US" sz="2000" dirty="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FA10053B-B347-A14D-BC1A-6B0E7B353039}"/>
                  </a:ext>
                </a:extLst>
              </p:cNvPr>
              <p:cNvSpPr/>
              <p:nvPr/>
            </p:nvSpPr>
            <p:spPr>
              <a:xfrm>
                <a:off x="2906614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BGP</a:t>
                </a:r>
                <a:endParaRPr lang="en-US" sz="2000" dirty="0"/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80865D20-8843-0E4B-A6AE-35946DB33E14}"/>
                  </a:ext>
                </a:extLst>
              </p:cNvPr>
              <p:cNvSpPr/>
              <p:nvPr/>
            </p:nvSpPr>
            <p:spPr>
              <a:xfrm>
                <a:off x="1321329" y="4100823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FIB</a:t>
                </a:r>
                <a:endParaRPr lang="en-US" sz="2000" dirty="0"/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2122A14-7A9E-E742-9613-BC7301DA9C1B}"/>
                  </a:ext>
                </a:extLst>
              </p:cNvPr>
              <p:cNvSpPr/>
              <p:nvPr/>
            </p:nvSpPr>
            <p:spPr>
              <a:xfrm>
                <a:off x="3771900" y="4100796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ACL</a:t>
                </a:r>
                <a:endParaRPr lang="en-US" sz="2000" dirty="0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7C58F37-A73F-584F-862C-CED7CC6E2E70}"/>
                  </a:ext>
                </a:extLst>
              </p:cNvPr>
              <p:cNvSpPr/>
              <p:nvPr/>
            </p:nvSpPr>
            <p:spPr>
              <a:xfrm>
                <a:off x="4491900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FBD3013F-E6FF-DF48-9B96-F46F3B6C1EEE}"/>
                </a:ext>
              </a:extLst>
            </p:cNvPr>
            <p:cNvSpPr/>
            <p:nvPr/>
          </p:nvSpPr>
          <p:spPr>
            <a:xfrm>
              <a:off x="3125218" y="3144828"/>
              <a:ext cx="484632" cy="534871"/>
            </a:xfrm>
            <a:prstGeom prst="downArrow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B4CA8-0698-7C45-B539-F722D8B82D4E}"/>
                </a:ext>
              </a:extLst>
            </p:cNvPr>
            <p:cNvSpPr txBox="1"/>
            <p:nvPr/>
          </p:nvSpPr>
          <p:spPr>
            <a:xfrm>
              <a:off x="2647534" y="4275532"/>
              <a:ext cx="15669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Data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567FE-1301-C142-8BCB-6D9A45DA5518}"/>
                </a:ext>
              </a:extLst>
            </p:cNvPr>
            <p:cNvSpPr txBox="1"/>
            <p:nvPr/>
          </p:nvSpPr>
          <p:spPr>
            <a:xfrm>
              <a:off x="2382138" y="1896954"/>
              <a:ext cx="1910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Control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3E91D55-E04A-514E-8373-5CB922DC18B8}"/>
              </a:ext>
            </a:extLst>
          </p:cNvPr>
          <p:cNvSpPr txBox="1"/>
          <p:nvPr/>
        </p:nvSpPr>
        <p:spPr>
          <a:xfrm>
            <a:off x="5558572" y="1921879"/>
            <a:ext cx="1647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 </a:t>
            </a:r>
            <a:endParaRPr lang="en-US" sz="2800" b="1" dirty="0"/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64FC6FE6-598A-A448-9AC4-418D41C33208}"/>
              </a:ext>
            </a:extLst>
          </p:cNvPr>
          <p:cNvSpPr/>
          <p:nvPr/>
        </p:nvSpPr>
        <p:spPr>
          <a:xfrm>
            <a:off x="737660" y="4548538"/>
            <a:ext cx="2226787" cy="2158692"/>
          </a:xfrm>
          <a:prstGeom prst="wedgeRoundRectCallout">
            <a:avLst>
              <a:gd name="adj1" fmla="val 87820"/>
              <a:gd name="adj2" fmla="val -34479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DPV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</a:t>
            </a:r>
            <a:r>
              <a:rPr lang="en-US" altLang="zh-CN" sz="2000" dirty="0">
                <a:solidFill>
                  <a:schemeClr val="tx1"/>
                </a:solidFill>
              </a:rPr>
              <a:t>teater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HAS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Veriflow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APKeep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FDAFC23-DA11-3045-BE70-C050DBE7C12D}"/>
              </a:ext>
            </a:extLst>
          </p:cNvPr>
          <p:cNvSpPr/>
          <p:nvPr/>
        </p:nvSpPr>
        <p:spPr>
          <a:xfrm>
            <a:off x="737660" y="2024951"/>
            <a:ext cx="2254395" cy="2158692"/>
          </a:xfrm>
          <a:prstGeom prst="wedgeRoundRectCallout">
            <a:avLst>
              <a:gd name="adj1" fmla="val 83029"/>
              <a:gd name="adj2" fmla="val 2341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CPV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</a:t>
            </a:r>
            <a:r>
              <a:rPr lang="en-US" altLang="zh-CN" sz="2000" dirty="0">
                <a:solidFill>
                  <a:schemeClr val="tx1"/>
                </a:solidFill>
              </a:rPr>
              <a:t>tfish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Minesweeper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ARC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Tiramisu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764D45-9ACE-9449-A399-E436A1832292}"/>
              </a:ext>
            </a:extLst>
          </p:cNvPr>
          <p:cNvSpPr/>
          <p:nvPr/>
        </p:nvSpPr>
        <p:spPr>
          <a:xfrm>
            <a:off x="3779718" y="2948673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4D1C0A-3A4C-2843-A1F4-6EB5F60111A0}"/>
              </a:ext>
            </a:extLst>
          </p:cNvPr>
          <p:cNvSpPr/>
          <p:nvPr/>
        </p:nvSpPr>
        <p:spPr>
          <a:xfrm>
            <a:off x="3779718" y="4653959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F20CAFA-88DF-7A49-9D04-AA4F61B94FE4}"/>
              </a:ext>
            </a:extLst>
          </p:cNvPr>
          <p:cNvGrpSpPr/>
          <p:nvPr/>
        </p:nvGrpSpPr>
        <p:grpSpPr>
          <a:xfrm>
            <a:off x="4263180" y="3679972"/>
            <a:ext cx="4058146" cy="430590"/>
            <a:chOff x="4263180" y="3619012"/>
            <a:chExt cx="4058146" cy="4305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0F3676-0E63-4648-BCC6-88DF1D7620C2}"/>
                </a:ext>
              </a:extLst>
            </p:cNvPr>
            <p:cNvSpPr txBox="1"/>
            <p:nvPr/>
          </p:nvSpPr>
          <p:spPr>
            <a:xfrm>
              <a:off x="4263180" y="3634371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BEF7E4-3635-1742-8F60-2C2F71D9EA0C}"/>
                </a:ext>
              </a:extLst>
            </p:cNvPr>
            <p:cNvSpPr txBox="1"/>
            <p:nvPr/>
          </p:nvSpPr>
          <p:spPr>
            <a:xfrm>
              <a:off x="5866944" y="364949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F03FB3-3B23-4D48-876C-0427C3C1DA03}"/>
                </a:ext>
              </a:extLst>
            </p:cNvPr>
            <p:cNvSpPr txBox="1"/>
            <p:nvPr/>
          </p:nvSpPr>
          <p:spPr>
            <a:xfrm>
              <a:off x="7503858" y="361901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71AE1C9-4AB4-A746-9F00-FBC2E6DC39C1}"/>
              </a:ext>
            </a:extLst>
          </p:cNvPr>
          <p:cNvSpPr/>
          <p:nvPr/>
        </p:nvSpPr>
        <p:spPr>
          <a:xfrm>
            <a:off x="1003852" y="2592883"/>
            <a:ext cx="7213380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simultaneously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achieve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coverage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all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converged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states)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and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efficiency?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A846A9-CD52-2145-A23A-B6CE9C703B48}"/>
              </a:ext>
            </a:extLst>
          </p:cNvPr>
          <p:cNvSpPr/>
          <p:nvPr/>
        </p:nvSpPr>
        <p:spPr>
          <a:xfrm>
            <a:off x="1003851" y="4923474"/>
            <a:ext cx="7213381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swiftly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properties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large-scale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center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networks)?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5934BD-D889-2D4B-A66A-A51327507934}"/>
              </a:ext>
            </a:extLst>
          </p:cNvPr>
          <p:cNvCxnSpPr>
            <a:cxnSpLocks/>
          </p:cNvCxnSpPr>
          <p:nvPr/>
        </p:nvCxnSpPr>
        <p:spPr>
          <a:xfrm>
            <a:off x="8778438" y="3566160"/>
            <a:ext cx="10059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857269-C52D-7649-BC40-EBC7FE29274C}"/>
              </a:ext>
            </a:extLst>
          </p:cNvPr>
          <p:cNvSpPr/>
          <p:nvPr/>
        </p:nvSpPr>
        <p:spPr>
          <a:xfrm>
            <a:off x="9764422" y="1874678"/>
            <a:ext cx="1862052" cy="4832551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5C20EB-2547-4445-A985-521BA8F7B00E}"/>
              </a:ext>
            </a:extLst>
          </p:cNvPr>
          <p:cNvSpPr txBox="1"/>
          <p:nvPr/>
        </p:nvSpPr>
        <p:spPr>
          <a:xfrm>
            <a:off x="9982200" y="1919910"/>
            <a:ext cx="156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</a:t>
            </a:r>
            <a:endParaRPr lang="en-US" sz="2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213B0E9-089F-5B49-97F3-8988DB2E12A3}"/>
              </a:ext>
            </a:extLst>
          </p:cNvPr>
          <p:cNvSpPr/>
          <p:nvPr/>
        </p:nvSpPr>
        <p:spPr>
          <a:xfrm>
            <a:off x="9377221" y="2599144"/>
            <a:ext cx="2360142" cy="37634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interdomain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while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49FCAB-FC80-D64E-B15F-B3D1520D256D}"/>
              </a:ext>
            </a:extLst>
          </p:cNvPr>
          <p:cNvSpPr/>
          <p:nvPr/>
        </p:nvSpPr>
        <p:spPr>
          <a:xfrm>
            <a:off x="1003852" y="2610164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Solvability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Digraph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Perspective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of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the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Stable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Path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Problem</a:t>
            </a:r>
            <a:r>
              <a:rPr lang="zh-CN" altLang="en-US" sz="2800" b="1" dirty="0">
                <a:solidFill>
                  <a:schemeClr val="tx1"/>
                </a:solidFill>
              </a:rPr>
              <a:t>  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9618F9-1E52-6E41-971F-042361FB3F48}"/>
              </a:ext>
            </a:extLst>
          </p:cNvPr>
          <p:cNvSpPr/>
          <p:nvPr/>
        </p:nvSpPr>
        <p:spPr>
          <a:xfrm>
            <a:off x="1021404" y="4937608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Distributed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Plane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Verification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Framework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4F890F0-2CC2-9F46-A64D-B0EDC99C7A70}"/>
              </a:ext>
            </a:extLst>
          </p:cNvPr>
          <p:cNvSpPr/>
          <p:nvPr/>
        </p:nvSpPr>
        <p:spPr>
          <a:xfrm>
            <a:off x="9356422" y="2583904"/>
            <a:ext cx="2360142" cy="37634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Privacy-Preserving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SAT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9FEC4D-ACD1-474A-A2F3-0B35B38538A0}"/>
              </a:ext>
            </a:extLst>
          </p:cNvPr>
          <p:cNvSpPr/>
          <p:nvPr/>
        </p:nvSpPr>
        <p:spPr>
          <a:xfrm>
            <a:off x="9356421" y="2566985"/>
            <a:ext cx="2392493" cy="3811167"/>
          </a:xfrm>
          <a:prstGeom prst="rect">
            <a:avLst/>
          </a:prstGeom>
          <a:noFill/>
          <a:ln w="508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413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Background: Interdomain Peering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1333"/>
              </a:spcBef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 peering </a:t>
            </a:r>
            <a:r>
              <a:rPr lang="en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ASes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 and B) sometimes reach agreements on route selection / export policies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Clr>
                <a:schemeClr val="dk1"/>
              </a:buClr>
              <a:buFont typeface="Calibri"/>
              <a:buChar char="●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Such agreements can be formal (i.e., legal contract) or less formal (i.e., published BGP community attributes)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Clr>
                <a:schemeClr val="dk1"/>
              </a:buClr>
              <a:buFont typeface="Calibri"/>
              <a:buChar char="●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 of peering agreements [</a:t>
            </a:r>
            <a:r>
              <a:rPr lang="en-US" altLang="zh-C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1">
              <a:spcBef>
                <a:spcPts val="0"/>
              </a:spcBef>
              <a:buClr>
                <a:schemeClr val="dk1"/>
              </a:buClr>
              <a:buFont typeface="Calibri"/>
              <a:buChar char="○"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Selective route export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 asks B to not announce A’s route to certain </a:t>
            </a:r>
            <a:r>
              <a:rPr lang="en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ASes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1">
              <a:spcBef>
                <a:spcPts val="0"/>
              </a:spcBef>
              <a:buClr>
                <a:schemeClr val="dk1"/>
              </a:buClr>
              <a:buFont typeface="Calibri"/>
              <a:buChar char="○"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local preference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 asks B to set the local preference of A’s route to a certain value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1">
              <a:spcBef>
                <a:spcPts val="0"/>
              </a:spcBef>
              <a:buClr>
                <a:schemeClr val="dk1"/>
              </a:buClr>
              <a:buFont typeface="Calibri"/>
              <a:buChar char="○"/>
            </a:pPr>
            <a:r>
              <a:rPr lang="en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shorter AS-path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 asks B to select the shortest AS-path and announce it to A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29</a:t>
            </a:fld>
            <a:endParaRPr/>
          </a:p>
        </p:txBody>
      </p:sp>
      <p:sp>
        <p:nvSpPr>
          <p:cNvPr id="191" name="Google Shape;191;p28"/>
          <p:cNvSpPr txBox="1"/>
          <p:nvPr/>
        </p:nvSpPr>
        <p:spPr>
          <a:xfrm>
            <a:off x="783800" y="6213753"/>
            <a:ext cx="105128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400" dirty="0"/>
              <a:t>[</a:t>
            </a:r>
            <a:r>
              <a:rPr lang="en-US" altLang="zh-CN" sz="1400" dirty="0"/>
              <a:t>8</a:t>
            </a:r>
            <a:r>
              <a:rPr lang="en" sz="1400" dirty="0"/>
              <a:t>] 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Zhao, </a:t>
            </a:r>
            <a:r>
              <a:rPr lang="en" sz="1400" dirty="0" err="1">
                <a:solidFill>
                  <a:srgbClr val="222222"/>
                </a:solidFill>
                <a:highlight>
                  <a:srgbClr val="FFFFFF"/>
                </a:highlight>
              </a:rPr>
              <a:t>Mingchen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" sz="1400" dirty="0" err="1">
                <a:solidFill>
                  <a:srgbClr val="222222"/>
                </a:solidFill>
                <a:highlight>
                  <a:srgbClr val="FFFFFF"/>
                </a:highlight>
              </a:rPr>
              <a:t>Wenchao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 Zhou, Alexander JT Gurney, Andreas </a:t>
            </a:r>
            <a:r>
              <a:rPr lang="en" sz="1400" dirty="0" err="1">
                <a:solidFill>
                  <a:srgbClr val="222222"/>
                </a:solidFill>
                <a:highlight>
                  <a:srgbClr val="FFFFFF"/>
                </a:highlight>
              </a:rPr>
              <a:t>Haeberlen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, Micah </a:t>
            </a:r>
            <a:r>
              <a:rPr lang="en" sz="1400" dirty="0" err="1">
                <a:solidFill>
                  <a:srgbClr val="222222"/>
                </a:solidFill>
                <a:highlight>
                  <a:srgbClr val="FFFFFF"/>
                </a:highlight>
              </a:rPr>
              <a:t>Sherr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, and Boon </a:t>
            </a:r>
            <a:r>
              <a:rPr lang="en" sz="1400" dirty="0" err="1">
                <a:solidFill>
                  <a:srgbClr val="222222"/>
                </a:solidFill>
                <a:highlight>
                  <a:srgbClr val="FFFFFF"/>
                </a:highlight>
              </a:rPr>
              <a:t>Thau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 Loo. "Private and verifiable interdomain routing decisions." In </a:t>
            </a:r>
            <a:r>
              <a:rPr lang="en" sz="1400" i="1" dirty="0">
                <a:solidFill>
                  <a:srgbClr val="222222"/>
                </a:solidFill>
                <a:highlight>
                  <a:srgbClr val="FFFFFF"/>
                </a:highlight>
              </a:rPr>
              <a:t>ACM SIGCOMM, 2012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</a:rPr>
              <a:t>.</a:t>
            </a:r>
            <a:endParaRPr sz="1400" dirty="0"/>
          </a:p>
        </p:txBody>
      </p:sp>
      <p:sp>
        <p:nvSpPr>
          <p:cNvPr id="192" name="Google Shape;192;p28"/>
          <p:cNvSpPr txBox="1"/>
          <p:nvPr/>
        </p:nvSpPr>
        <p:spPr>
          <a:xfrm>
            <a:off x="391800" y="4966700"/>
            <a:ext cx="66376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193" name="Google Shape;193;p28"/>
          <p:cNvSpPr txBox="1"/>
          <p:nvPr/>
        </p:nvSpPr>
        <p:spPr>
          <a:xfrm>
            <a:off x="1429000" y="5094128"/>
            <a:ext cx="9334000" cy="10668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2133"/>
              </a:spcAft>
            </a:pPr>
            <a:r>
              <a:rPr lang="en" sz="24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Driving question</a:t>
            </a:r>
            <a:r>
              <a:rPr lang="en" sz="2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: Given two </a:t>
            </a:r>
            <a:r>
              <a:rPr lang="en" sz="24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ASes</a:t>
            </a:r>
            <a:r>
              <a:rPr lang="en" sz="2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 and B, how can A verify that B’s internal operation is following a certain agreement?</a:t>
            </a:r>
            <a:endParaRPr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06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960B-0753-8C4A-9A4F-9F3FF101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0440" cy="1325563"/>
          </a:xfrm>
        </p:spPr>
        <p:txBody>
          <a:bodyPr/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Verification:</a:t>
            </a:r>
            <a:r>
              <a:rPr lang="zh-CN" altLang="en-US" dirty="0"/>
              <a:t> </a:t>
            </a:r>
            <a:r>
              <a:rPr lang="en-US" altLang="zh-CN" dirty="0"/>
              <a:t>Progress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B099C-37BE-C443-8E30-8126B3D7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</a:t>
            </a:fld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75BE34-D62D-8546-99C9-9CD28107B9AF}"/>
              </a:ext>
            </a:extLst>
          </p:cNvPr>
          <p:cNvSpPr/>
          <p:nvPr/>
        </p:nvSpPr>
        <p:spPr>
          <a:xfrm>
            <a:off x="2992055" y="1874679"/>
            <a:ext cx="6502465" cy="484679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E6E0E3-EE91-1A47-B8EE-289C756A9E65}"/>
              </a:ext>
            </a:extLst>
          </p:cNvPr>
          <p:cNvGrpSpPr/>
          <p:nvPr/>
        </p:nvGrpSpPr>
        <p:grpSpPr>
          <a:xfrm>
            <a:off x="3973287" y="2902953"/>
            <a:ext cx="4610571" cy="2840243"/>
            <a:chOff x="1062249" y="1896954"/>
            <a:chExt cx="4610571" cy="284024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AFF31D-2DDD-B84B-8677-DAED0F02F8C6}"/>
                </a:ext>
              </a:extLst>
            </p:cNvPr>
            <p:cNvGrpSpPr/>
            <p:nvPr/>
          </p:nvGrpSpPr>
          <p:grpSpPr>
            <a:xfrm>
              <a:off x="1062249" y="2359075"/>
              <a:ext cx="4610571" cy="1832084"/>
              <a:chOff x="1321329" y="2665346"/>
              <a:chExt cx="4610571" cy="1832084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5A4F971-46C2-6849-8355-3EE717F1E423}"/>
                  </a:ext>
                </a:extLst>
              </p:cNvPr>
              <p:cNvSpPr/>
              <p:nvPr/>
            </p:nvSpPr>
            <p:spPr>
              <a:xfrm>
                <a:off x="1321329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OSPF</a:t>
                </a:r>
                <a:endParaRPr lang="en-US" sz="2000" dirty="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FA10053B-B347-A14D-BC1A-6B0E7B353039}"/>
                  </a:ext>
                </a:extLst>
              </p:cNvPr>
              <p:cNvSpPr/>
              <p:nvPr/>
            </p:nvSpPr>
            <p:spPr>
              <a:xfrm>
                <a:off x="2906614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BGP</a:t>
                </a:r>
                <a:endParaRPr lang="en-US" sz="2000" dirty="0"/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80865D20-8843-0E4B-A6AE-35946DB33E14}"/>
                  </a:ext>
                </a:extLst>
              </p:cNvPr>
              <p:cNvSpPr/>
              <p:nvPr/>
            </p:nvSpPr>
            <p:spPr>
              <a:xfrm>
                <a:off x="1321329" y="4100823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FIB</a:t>
                </a:r>
                <a:endParaRPr lang="en-US" sz="2000" dirty="0"/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2122A14-7A9E-E742-9613-BC7301DA9C1B}"/>
                  </a:ext>
                </a:extLst>
              </p:cNvPr>
              <p:cNvSpPr/>
              <p:nvPr/>
            </p:nvSpPr>
            <p:spPr>
              <a:xfrm>
                <a:off x="3771900" y="4100796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ACL</a:t>
                </a:r>
                <a:endParaRPr lang="en-US" sz="2000" dirty="0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7C58F37-A73F-584F-862C-CED7CC6E2E70}"/>
                  </a:ext>
                </a:extLst>
              </p:cNvPr>
              <p:cNvSpPr/>
              <p:nvPr/>
            </p:nvSpPr>
            <p:spPr>
              <a:xfrm>
                <a:off x="4491900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FBD3013F-E6FF-DF48-9B96-F46F3B6C1EEE}"/>
                </a:ext>
              </a:extLst>
            </p:cNvPr>
            <p:cNvSpPr/>
            <p:nvPr/>
          </p:nvSpPr>
          <p:spPr>
            <a:xfrm>
              <a:off x="3125218" y="3144828"/>
              <a:ext cx="484632" cy="534871"/>
            </a:xfrm>
            <a:prstGeom prst="downArrow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B4CA8-0698-7C45-B539-F722D8B82D4E}"/>
                </a:ext>
              </a:extLst>
            </p:cNvPr>
            <p:cNvSpPr txBox="1"/>
            <p:nvPr/>
          </p:nvSpPr>
          <p:spPr>
            <a:xfrm>
              <a:off x="2647534" y="4275532"/>
              <a:ext cx="15669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Data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567FE-1301-C142-8BCB-6D9A45DA5518}"/>
                </a:ext>
              </a:extLst>
            </p:cNvPr>
            <p:cNvSpPr txBox="1"/>
            <p:nvPr/>
          </p:nvSpPr>
          <p:spPr>
            <a:xfrm>
              <a:off x="2382138" y="1896954"/>
              <a:ext cx="1910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Control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3E91D55-E04A-514E-8373-5CB922DC18B8}"/>
              </a:ext>
            </a:extLst>
          </p:cNvPr>
          <p:cNvSpPr txBox="1"/>
          <p:nvPr/>
        </p:nvSpPr>
        <p:spPr>
          <a:xfrm>
            <a:off x="5558572" y="1938042"/>
            <a:ext cx="156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</a:t>
            </a:r>
            <a:endParaRPr lang="en-US" sz="2800" b="1" dirty="0"/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64FC6FE6-598A-A448-9AC4-418D41C33208}"/>
              </a:ext>
            </a:extLst>
          </p:cNvPr>
          <p:cNvSpPr/>
          <p:nvPr/>
        </p:nvSpPr>
        <p:spPr>
          <a:xfrm>
            <a:off x="737660" y="4548538"/>
            <a:ext cx="2226787" cy="2158692"/>
          </a:xfrm>
          <a:prstGeom prst="wedgeRoundRectCallout">
            <a:avLst>
              <a:gd name="adj1" fmla="val 87820"/>
              <a:gd name="adj2" fmla="val -34479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DPV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</a:t>
            </a:r>
            <a:r>
              <a:rPr lang="en-US" altLang="zh-CN" sz="2000" dirty="0">
                <a:solidFill>
                  <a:schemeClr val="tx1"/>
                </a:solidFill>
              </a:rPr>
              <a:t>teater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HSA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Veriflow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APKeep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FDAFC23-DA11-3045-BE70-C050DBE7C12D}"/>
              </a:ext>
            </a:extLst>
          </p:cNvPr>
          <p:cNvSpPr/>
          <p:nvPr/>
        </p:nvSpPr>
        <p:spPr>
          <a:xfrm>
            <a:off x="737660" y="2024951"/>
            <a:ext cx="2254395" cy="2158692"/>
          </a:xfrm>
          <a:prstGeom prst="wedgeRoundRectCallout">
            <a:avLst>
              <a:gd name="adj1" fmla="val 83029"/>
              <a:gd name="adj2" fmla="val 2341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CPV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</a:t>
            </a:r>
            <a:r>
              <a:rPr lang="en-US" altLang="zh-CN" sz="2000" dirty="0">
                <a:solidFill>
                  <a:schemeClr val="tx1"/>
                </a:solidFill>
              </a:rPr>
              <a:t>tfish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Minesweeper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ARC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Tiramisu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764D45-9ACE-9449-A399-E436A1832292}"/>
              </a:ext>
            </a:extLst>
          </p:cNvPr>
          <p:cNvSpPr/>
          <p:nvPr/>
        </p:nvSpPr>
        <p:spPr>
          <a:xfrm>
            <a:off x="3779718" y="2948673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4D1C0A-3A4C-2843-A1F4-6EB5F60111A0}"/>
              </a:ext>
            </a:extLst>
          </p:cNvPr>
          <p:cNvSpPr/>
          <p:nvPr/>
        </p:nvSpPr>
        <p:spPr>
          <a:xfrm>
            <a:off x="3779718" y="4653959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F20CAFA-88DF-7A49-9D04-AA4F61B94FE4}"/>
              </a:ext>
            </a:extLst>
          </p:cNvPr>
          <p:cNvGrpSpPr/>
          <p:nvPr/>
        </p:nvGrpSpPr>
        <p:grpSpPr>
          <a:xfrm>
            <a:off x="4263180" y="3679972"/>
            <a:ext cx="4058146" cy="430590"/>
            <a:chOff x="4263180" y="3619012"/>
            <a:chExt cx="4058146" cy="4305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0F3676-0E63-4648-BCC6-88DF1D7620C2}"/>
                </a:ext>
              </a:extLst>
            </p:cNvPr>
            <p:cNvSpPr txBox="1"/>
            <p:nvPr/>
          </p:nvSpPr>
          <p:spPr>
            <a:xfrm>
              <a:off x="4263180" y="3634371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BEF7E4-3635-1742-8F60-2C2F71D9EA0C}"/>
                </a:ext>
              </a:extLst>
            </p:cNvPr>
            <p:cNvSpPr txBox="1"/>
            <p:nvPr/>
          </p:nvSpPr>
          <p:spPr>
            <a:xfrm>
              <a:off x="5866944" y="364949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F03FB3-3B23-4D48-876C-0427C3C1DA03}"/>
                </a:ext>
              </a:extLst>
            </p:cNvPr>
            <p:cNvSpPr txBox="1"/>
            <p:nvPr/>
          </p:nvSpPr>
          <p:spPr>
            <a:xfrm>
              <a:off x="7503858" y="361901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507725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17835-4D7B-5940-9DB1-1EEB51DF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IVeri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Key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65A91-9CBA-1740-81A6-A8EA5D9D1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578986"/>
          </a:xfrm>
        </p:spPr>
        <p:txBody>
          <a:bodyPr>
            <a:normAutofit/>
          </a:bodyPr>
          <a:lstStyle/>
          <a:p>
            <a:r>
              <a:rPr lang="en-US" sz="2400" dirty="0"/>
              <a:t>A SAT model of interdomain peering agreement verification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motivated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Minesweeper</a:t>
            </a:r>
            <a:r>
              <a:rPr lang="en-US" sz="2400" dirty="0"/>
              <a:t> </a:t>
            </a:r>
          </a:p>
          <a:p>
            <a:r>
              <a:rPr lang="en-US" sz="2400" dirty="0"/>
              <a:t>A privacy-preserving SAT solver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54F37-D6AD-0349-BD2E-F62C6A138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03075-0811-744E-9BDF-E9262D14A230}" type="slidenum">
              <a:rPr lang="en-US" smtClean="0"/>
              <a:t>30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48B36-D346-004B-BED2-E0962552A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440" y="2643822"/>
            <a:ext cx="6188490" cy="416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2531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933F-17E9-3447-B6DE-97672D6D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Privacy-Preserving</a:t>
            </a:r>
            <a:r>
              <a:rPr lang="zh-CN" altLang="en-US" dirty="0"/>
              <a:t> </a:t>
            </a:r>
            <a:r>
              <a:rPr lang="en-US" altLang="zh-CN" dirty="0"/>
              <a:t>SAT</a:t>
            </a:r>
            <a:r>
              <a:rPr lang="zh-CN" altLang="en-US" dirty="0"/>
              <a:t> </a:t>
            </a:r>
            <a:r>
              <a:rPr lang="en-US" altLang="zh-CN" dirty="0"/>
              <a:t>Solver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BE67B-7C57-764C-BE3B-6ED154A35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27979" cy="4351338"/>
          </a:xfrm>
        </p:spPr>
        <p:txBody>
          <a:bodyPr>
            <a:noAutofit/>
          </a:bodyPr>
          <a:lstStyle/>
          <a:p>
            <a:r>
              <a:rPr lang="en-US" altLang="zh-CN" b="1" dirty="0"/>
              <a:t>Basic</a:t>
            </a:r>
            <a:r>
              <a:rPr lang="zh-CN" altLang="en-US" b="1" dirty="0"/>
              <a:t> </a:t>
            </a:r>
            <a:r>
              <a:rPr lang="en-US" altLang="zh-CN" b="1" dirty="0"/>
              <a:t>Idea</a:t>
            </a:r>
            <a:r>
              <a:rPr lang="en-US" altLang="zh-CN" dirty="0"/>
              <a:t>: I</a:t>
            </a:r>
            <a:r>
              <a:rPr lang="en-US" dirty="0"/>
              <a:t>nstead of hiding the search history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garbled</a:t>
            </a:r>
            <a:r>
              <a:rPr lang="zh-CN" altLang="en-US" dirty="0"/>
              <a:t> </a:t>
            </a:r>
            <a:r>
              <a:rPr lang="en-US" altLang="zh-CN" dirty="0"/>
              <a:t>circuit</a:t>
            </a:r>
            <a:r>
              <a:rPr lang="zh-CN" altLang="en-US" dirty="0"/>
              <a:t> </a:t>
            </a:r>
            <a:r>
              <a:rPr lang="en-US" dirty="0"/>
              <a:t>with high overhead, expose a disguised search history that no party can recover independently.</a:t>
            </a:r>
            <a:endParaRPr lang="en-US" altLang="zh-CN" dirty="0"/>
          </a:p>
          <a:p>
            <a:r>
              <a:rPr lang="en-US" altLang="zh-CN" b="1" dirty="0">
                <a:effectLst/>
              </a:rPr>
              <a:t>Step</a:t>
            </a:r>
            <a:r>
              <a:rPr lang="zh-CN" altLang="en-US" b="1" dirty="0">
                <a:effectLst/>
              </a:rPr>
              <a:t> </a:t>
            </a:r>
            <a:r>
              <a:rPr lang="en-US" altLang="zh-CN" b="1" dirty="0">
                <a:effectLst/>
              </a:rPr>
              <a:t>1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en-US" dirty="0"/>
              <a:t>ermute the order of variables in the verification formula, and share the permutation as pieces of secrets between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parties</a:t>
            </a:r>
            <a:r>
              <a:rPr lang="en-US" dirty="0"/>
              <a:t> </a:t>
            </a:r>
          </a:p>
          <a:p>
            <a:pPr lvl="1"/>
            <a:r>
              <a:rPr lang="en-US" altLang="zh-CN" dirty="0">
                <a:effectLst/>
              </a:rPr>
              <a:t>A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holds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double-permuted,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encrypted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[F_A</a:t>
            </a:r>
            <a:r>
              <a:rPr lang="zh-CN" altLang="en-US" dirty="0"/>
              <a:t> </a:t>
            </a:r>
            <a:r>
              <a:rPr lang="en-US" altLang="zh-CN" dirty="0"/>
              <a:t>F_B],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permutation</a:t>
            </a:r>
          </a:p>
          <a:p>
            <a:pPr lvl="1"/>
            <a:r>
              <a:rPr lang="en-US" altLang="zh-CN" dirty="0">
                <a:effectLst/>
              </a:rPr>
              <a:t>B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holds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the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encryption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key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and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the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other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permutation</a:t>
            </a:r>
            <a:endParaRPr lang="en-US" dirty="0">
              <a:effectLst/>
            </a:endParaRPr>
          </a:p>
          <a:p>
            <a:r>
              <a:rPr lang="en-US" altLang="zh-CN" b="1" dirty="0"/>
              <a:t>Step</a:t>
            </a:r>
            <a:r>
              <a:rPr lang="zh-CN" altLang="en-US" b="1" dirty="0"/>
              <a:t> </a:t>
            </a:r>
            <a:r>
              <a:rPr lang="en-US" altLang="zh-CN" b="1" dirty="0"/>
              <a:t>2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E</a:t>
            </a:r>
            <a:r>
              <a:rPr lang="en-US" dirty="0"/>
              <a:t>ncode the DPLL algorithm in a garbled circuit not hiding the search history of</a:t>
            </a:r>
            <a:r>
              <a:rPr lang="zh-CN" altLang="en-US" dirty="0"/>
              <a:t> </a:t>
            </a:r>
            <a:r>
              <a:rPr lang="en-US" dirty="0"/>
              <a:t>permuted variables.</a:t>
            </a:r>
          </a:p>
          <a:p>
            <a:r>
              <a:rPr lang="en-US" altLang="zh-CN" b="1" dirty="0"/>
              <a:t>Analysis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Privacy</a:t>
            </a:r>
            <a:r>
              <a:rPr lang="zh-CN" altLang="en-US" dirty="0"/>
              <a:t> </a:t>
            </a:r>
            <a:r>
              <a:rPr lang="en-US" altLang="zh-CN" dirty="0"/>
              <a:t>preserving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semi-honest</a:t>
            </a:r>
            <a:r>
              <a:rPr lang="zh-CN" altLang="en-US" dirty="0"/>
              <a:t> </a:t>
            </a:r>
            <a:r>
              <a:rPr lang="en-US" altLang="zh-CN" dirty="0"/>
              <a:t>privacy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6BB7BD-B586-BB48-B7C4-491A4B26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03075-0811-744E-9BDF-E9262D14A2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7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72938-46D7-1C4D-A7DC-2F2B0AE7D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72800" cy="4351338"/>
          </a:xfrm>
        </p:spPr>
        <p:txBody>
          <a:bodyPr/>
          <a:lstStyle/>
          <a:p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representative</a:t>
            </a:r>
            <a:r>
              <a:rPr lang="zh-CN" altLang="en-US" dirty="0"/>
              <a:t> </a:t>
            </a:r>
            <a:r>
              <a:rPr lang="en-US" altLang="zh-CN" dirty="0"/>
              <a:t>peering</a:t>
            </a:r>
            <a:r>
              <a:rPr lang="zh-CN" altLang="en-US" dirty="0"/>
              <a:t> </a:t>
            </a:r>
            <a:r>
              <a:rPr lang="en-US" altLang="zh-CN" dirty="0"/>
              <a:t>agreements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simple</a:t>
            </a:r>
            <a:r>
              <a:rPr lang="zh-CN" altLang="en-US" dirty="0"/>
              <a:t> </a:t>
            </a:r>
            <a:r>
              <a:rPr lang="en-US" altLang="zh-CN" dirty="0"/>
              <a:t>BGP</a:t>
            </a:r>
            <a:r>
              <a:rPr lang="zh-CN" altLang="en-US" dirty="0"/>
              <a:t> </a:t>
            </a:r>
            <a:r>
              <a:rPr lang="en-US" altLang="zh-CN" dirty="0"/>
              <a:t>configuration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</a:p>
          <a:p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correctness</a:t>
            </a:r>
            <a:r>
              <a:rPr lang="zh-CN" altLang="en-US" dirty="0"/>
              <a:t> </a:t>
            </a:r>
            <a:r>
              <a:rPr lang="en-US" altLang="zh-CN" dirty="0"/>
              <a:t>(15</a:t>
            </a:r>
            <a:r>
              <a:rPr lang="zh-CN" altLang="en-US" dirty="0"/>
              <a:t> </a:t>
            </a:r>
            <a:r>
              <a:rPr lang="en-US" altLang="zh-CN" dirty="0"/>
              <a:t>correct</a:t>
            </a:r>
            <a:r>
              <a:rPr lang="zh-CN" altLang="en-US" dirty="0"/>
              <a:t> </a:t>
            </a:r>
            <a:r>
              <a:rPr lang="en-US" altLang="zh-CN" dirty="0"/>
              <a:t>implementation,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incorrect</a:t>
            </a:r>
            <a:r>
              <a:rPr lang="zh-CN" altLang="en-US" dirty="0"/>
              <a:t> </a:t>
            </a:r>
            <a:r>
              <a:rPr lang="en-US" altLang="zh-CN" dirty="0"/>
              <a:t>implementation)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FEEFC-306C-6A46-8A9F-F3F9D78E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Results:</a:t>
            </a:r>
            <a:r>
              <a:rPr lang="zh-CN" altLang="en-US" dirty="0"/>
              <a:t> </a:t>
            </a:r>
            <a:r>
              <a:rPr lang="en-US" altLang="zh-CN" dirty="0"/>
              <a:t>Functionality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99FA8-857A-1D42-98D8-69ABD9D4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637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72938-46D7-1C4D-A7DC-2F2B0AE7D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72800" cy="4351338"/>
          </a:xfrm>
        </p:spPr>
        <p:txBody>
          <a:bodyPr/>
          <a:lstStyle/>
          <a:p>
            <a:r>
              <a:rPr lang="en-US" altLang="zh-CN" dirty="0"/>
              <a:t>Substantial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overhead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original</a:t>
            </a:r>
            <a:r>
              <a:rPr lang="zh-CN" altLang="en-US" dirty="0"/>
              <a:t> </a:t>
            </a:r>
            <a:r>
              <a:rPr lang="en-US" altLang="zh-CN" dirty="0"/>
              <a:t>DPLL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</a:p>
          <a:p>
            <a:pPr lvl="1"/>
            <a:r>
              <a:rPr lang="en-US" altLang="zh-CN" dirty="0"/>
              <a:t>Tens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seconds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absolute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FEEFC-306C-6A46-8A9F-F3F9D78E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Results:</a:t>
            </a:r>
            <a:r>
              <a:rPr lang="zh-CN" altLang="en-US" dirty="0"/>
              <a:t> </a:t>
            </a:r>
            <a:r>
              <a:rPr lang="en-US" altLang="zh-CN" dirty="0"/>
              <a:t>Scalability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99FA8-857A-1D42-98D8-69ABD9D4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036993-26A9-6E47-B8CB-C6E6F20E0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59708"/>
            <a:ext cx="4654800" cy="3574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8B1D91-DD4F-3244-B548-7A72B1B7F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340" y="2759710"/>
            <a:ext cx="4655820" cy="357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25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1727-CA80-F442-BAF7-8BF6EA20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A397A-7D6A-B741-AF5C-73D553C89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Privacy-Preserving,</a:t>
            </a:r>
            <a:r>
              <a:rPr lang="zh-CN" altLang="en-US" dirty="0"/>
              <a:t> </a:t>
            </a:r>
            <a:r>
              <a:rPr lang="en-US" altLang="zh-CN" dirty="0"/>
              <a:t>Interdomain</a:t>
            </a:r>
            <a:r>
              <a:rPr lang="zh-CN" altLang="en-US" dirty="0"/>
              <a:t> </a:t>
            </a:r>
            <a:r>
              <a:rPr lang="en-US" altLang="zh-CN" dirty="0"/>
              <a:t>Peering</a:t>
            </a:r>
            <a:r>
              <a:rPr lang="zh-CN" altLang="en-US" dirty="0"/>
              <a:t> </a:t>
            </a:r>
            <a:r>
              <a:rPr lang="en-US" altLang="zh-CN" dirty="0"/>
              <a:t>Configuration Verification Framework</a:t>
            </a:r>
          </a:p>
          <a:p>
            <a:pPr lvl="1"/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privacy-preserving</a:t>
            </a:r>
            <a:r>
              <a:rPr lang="zh-CN" altLang="en-US" sz="2800" dirty="0"/>
              <a:t> </a:t>
            </a:r>
            <a:r>
              <a:rPr lang="en-US" altLang="zh-CN" sz="2800" dirty="0"/>
              <a:t>SAT</a:t>
            </a:r>
            <a:r>
              <a:rPr lang="zh-CN" altLang="en-US" sz="2800" dirty="0"/>
              <a:t> </a:t>
            </a:r>
            <a:r>
              <a:rPr lang="en-US" altLang="zh-CN" sz="2800" dirty="0"/>
              <a:t>solver</a:t>
            </a:r>
          </a:p>
          <a:p>
            <a:pPr lvl="1"/>
            <a:r>
              <a:rPr lang="en-US" altLang="zh-CN" sz="2800" b="1" dirty="0"/>
              <a:t>Ongoing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investigation</a:t>
            </a:r>
            <a:r>
              <a:rPr lang="en-US" altLang="zh-CN" sz="2800" dirty="0"/>
              <a:t>:</a:t>
            </a:r>
            <a:r>
              <a:rPr lang="zh-CN" altLang="en-US" sz="2800" dirty="0"/>
              <a:t> </a:t>
            </a:r>
            <a:r>
              <a:rPr lang="en-US" altLang="zh-CN" sz="2800" dirty="0"/>
              <a:t>(1)</a:t>
            </a:r>
            <a:r>
              <a:rPr lang="zh-CN" altLang="en-US" sz="2800" dirty="0"/>
              <a:t> </a:t>
            </a:r>
            <a:r>
              <a:rPr lang="en-US" altLang="zh-CN" sz="2800" dirty="0"/>
              <a:t>accelerating</a:t>
            </a:r>
            <a:r>
              <a:rPr lang="zh-CN" altLang="en-US" sz="2800" dirty="0"/>
              <a:t> </a:t>
            </a:r>
            <a:r>
              <a:rPr lang="en-US" altLang="zh-CN" sz="2800" dirty="0"/>
              <a:t>pp-SAT</a:t>
            </a:r>
            <a:r>
              <a:rPr lang="zh-CN" altLang="en-US" sz="2800" dirty="0"/>
              <a:t> </a:t>
            </a:r>
            <a:r>
              <a:rPr lang="en-US" altLang="zh-CN" sz="2800" dirty="0"/>
              <a:t>using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SMPC</a:t>
            </a:r>
            <a:r>
              <a:rPr lang="zh-CN" altLang="en-US" sz="2800" dirty="0"/>
              <a:t> </a:t>
            </a:r>
            <a:r>
              <a:rPr lang="en-US" altLang="zh-CN" sz="2800" dirty="0"/>
              <a:t>primitives;</a:t>
            </a:r>
            <a:r>
              <a:rPr lang="zh-CN" altLang="en-US" sz="2800" dirty="0"/>
              <a:t> </a:t>
            </a:r>
            <a:r>
              <a:rPr lang="en-US" altLang="zh-CN" sz="2800" dirty="0"/>
              <a:t>(2)</a:t>
            </a:r>
            <a:r>
              <a:rPr lang="zh-CN" altLang="en-US" sz="2800" dirty="0"/>
              <a:t> </a:t>
            </a:r>
            <a:r>
              <a:rPr lang="en-US" altLang="zh-CN" sz="2800" dirty="0"/>
              <a:t>accelerating</a:t>
            </a:r>
            <a:r>
              <a:rPr lang="zh-CN" altLang="en-US" sz="2800" dirty="0"/>
              <a:t> </a:t>
            </a:r>
            <a:r>
              <a:rPr lang="en-US" altLang="zh-CN" sz="2800" dirty="0"/>
              <a:t>pp-SAT</a:t>
            </a:r>
            <a:r>
              <a:rPr lang="zh-CN" altLang="en-US" sz="2800" dirty="0"/>
              <a:t> </a:t>
            </a:r>
            <a:r>
              <a:rPr lang="en-US" altLang="zh-CN" sz="2800" dirty="0"/>
              <a:t>using</a:t>
            </a:r>
            <a:r>
              <a:rPr lang="zh-CN" altLang="en-US" sz="2800" dirty="0"/>
              <a:t> </a:t>
            </a:r>
            <a:r>
              <a:rPr lang="en-US" altLang="zh-CN" sz="2800" dirty="0"/>
              <a:t>switching</a:t>
            </a:r>
            <a:r>
              <a:rPr lang="zh-CN" altLang="en-US" sz="2800" dirty="0"/>
              <a:t> </a:t>
            </a:r>
            <a:r>
              <a:rPr lang="en-US" altLang="zh-CN" sz="2800" dirty="0"/>
              <a:t>ASICs,</a:t>
            </a:r>
            <a:r>
              <a:rPr lang="zh-CN" altLang="en-US" sz="2800" dirty="0"/>
              <a:t> </a:t>
            </a:r>
            <a:r>
              <a:rPr lang="en-US" altLang="zh-CN" sz="2800" dirty="0"/>
              <a:t>(3)</a:t>
            </a:r>
            <a:r>
              <a:rPr lang="zh-CN" altLang="en-US" sz="2800" dirty="0"/>
              <a:t> </a:t>
            </a:r>
            <a:r>
              <a:rPr lang="en-US" altLang="zh-CN" sz="2800" dirty="0"/>
              <a:t>extending</a:t>
            </a:r>
            <a:r>
              <a:rPr lang="zh-CN" altLang="en-US" sz="2800" dirty="0"/>
              <a:t> </a:t>
            </a:r>
            <a:r>
              <a:rPr lang="en-US" altLang="zh-CN" sz="2800" dirty="0"/>
              <a:t>pp-SAT</a:t>
            </a:r>
            <a:r>
              <a:rPr lang="zh-CN" altLang="en-US" sz="2800" dirty="0"/>
              <a:t> </a:t>
            </a:r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  <a:r>
              <a:rPr lang="zh-CN" altLang="en-US" sz="2800" dirty="0"/>
              <a:t> </a:t>
            </a:r>
            <a:r>
              <a:rPr lang="en-US" altLang="zh-CN" sz="2800" dirty="0"/>
              <a:t>parties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N</a:t>
            </a:r>
            <a:r>
              <a:rPr lang="zh-CN" altLang="en-US" sz="2800" dirty="0"/>
              <a:t> </a:t>
            </a:r>
            <a:r>
              <a:rPr lang="en-US" altLang="zh-CN" sz="2800" dirty="0"/>
              <a:t>parties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6DE55-469D-6941-BEA9-F58DE4AE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88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AC17A-E255-7A48-8BDA-C68D1C8F7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E7F85-88D3-134D-9025-9CF8FD7E6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r>
              <a:rPr lang="zh-CN" altLang="en-US" dirty="0"/>
              <a:t> </a:t>
            </a:r>
            <a:r>
              <a:rPr lang="en-US" altLang="zh-CN" dirty="0"/>
              <a:t>faces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challenges</a:t>
            </a:r>
          </a:p>
          <a:p>
            <a:r>
              <a:rPr lang="en-US" altLang="zh-CN" b="1" dirty="0"/>
              <a:t>Scaling</a:t>
            </a:r>
            <a:r>
              <a:rPr lang="zh-CN" altLang="en-US" b="1" dirty="0"/>
              <a:t> </a:t>
            </a:r>
            <a:r>
              <a:rPr lang="en-US" altLang="zh-CN" b="1" dirty="0"/>
              <a:t>CPV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theoretical</a:t>
            </a:r>
            <a:r>
              <a:rPr lang="zh-CN" altLang="en-US" dirty="0"/>
              <a:t> </a:t>
            </a:r>
            <a:r>
              <a:rPr lang="en-US" altLang="zh-CN" dirty="0"/>
              <a:t>findings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SPP,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foundation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CPV</a:t>
            </a:r>
            <a:r>
              <a:rPr lang="zh-CN" altLang="en-US" dirty="0"/>
              <a:t> </a:t>
            </a:r>
            <a:r>
              <a:rPr lang="en-US" altLang="zh-CN" dirty="0"/>
              <a:t>tools</a:t>
            </a:r>
          </a:p>
          <a:p>
            <a:r>
              <a:rPr lang="en-US" altLang="zh-CN" b="1" dirty="0"/>
              <a:t>Scaling</a:t>
            </a:r>
            <a:r>
              <a:rPr lang="zh-CN" altLang="en-US" b="1" dirty="0"/>
              <a:t> </a:t>
            </a:r>
            <a:r>
              <a:rPr lang="en-US" altLang="zh-CN" b="1" dirty="0"/>
              <a:t>DPV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generic,</a:t>
            </a:r>
            <a:r>
              <a:rPr lang="zh-CN" altLang="en-US" dirty="0"/>
              <a:t> </a:t>
            </a:r>
            <a:r>
              <a:rPr lang="en-US" altLang="zh-CN" dirty="0"/>
              <a:t>distributed</a:t>
            </a:r>
            <a:r>
              <a:rPr lang="zh-CN" altLang="en-US" dirty="0"/>
              <a:t> </a:t>
            </a:r>
            <a:r>
              <a:rPr lang="en-US" altLang="zh-CN" dirty="0"/>
              <a:t>DPV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circumvent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inherent</a:t>
            </a:r>
            <a:r>
              <a:rPr lang="zh-CN" altLang="en-US" dirty="0"/>
              <a:t> </a:t>
            </a:r>
            <a:r>
              <a:rPr lang="en-US" altLang="zh-CN" dirty="0"/>
              <a:t>bottleneck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centralized</a:t>
            </a:r>
            <a:r>
              <a:rPr lang="zh-CN" altLang="en-US" dirty="0"/>
              <a:t> </a:t>
            </a:r>
            <a:r>
              <a:rPr lang="en-US" altLang="zh-CN" dirty="0"/>
              <a:t>DPV</a:t>
            </a:r>
          </a:p>
          <a:p>
            <a:r>
              <a:rPr lang="en-US" altLang="zh-CN" b="1" dirty="0"/>
              <a:t>Interdomain</a:t>
            </a:r>
            <a:r>
              <a:rPr lang="zh-CN" altLang="en-US" b="1" dirty="0"/>
              <a:t> </a:t>
            </a:r>
            <a:r>
              <a:rPr lang="en-US" altLang="zh-CN" b="1" dirty="0"/>
              <a:t>CPV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privacy-preserving</a:t>
            </a:r>
            <a:r>
              <a:rPr lang="zh-CN" altLang="en-US" dirty="0"/>
              <a:t> </a:t>
            </a:r>
            <a:r>
              <a:rPr lang="en-US" altLang="zh-CN" dirty="0"/>
              <a:t>peering</a:t>
            </a:r>
            <a:r>
              <a:rPr lang="zh-CN" altLang="en-US" dirty="0"/>
              <a:t> </a:t>
            </a:r>
            <a:r>
              <a:rPr lang="en-US" altLang="zh-CN" dirty="0"/>
              <a:t>agreement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</a:p>
          <a:p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exciting,</a:t>
            </a:r>
            <a:r>
              <a:rPr lang="zh-CN" altLang="en-US" dirty="0"/>
              <a:t> 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questions</a:t>
            </a:r>
            <a:r>
              <a:rPr lang="zh-CN" altLang="en-US" dirty="0"/>
              <a:t> </a:t>
            </a:r>
            <a:r>
              <a:rPr lang="en-US" altLang="zh-CN" dirty="0"/>
              <a:t>remain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directions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7A429-7578-B84D-9AFA-2010EC95D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117D4-BEEE-0044-A25E-31F4CEC19834}"/>
              </a:ext>
            </a:extLst>
          </p:cNvPr>
          <p:cNvSpPr txBox="1"/>
          <p:nvPr/>
        </p:nvSpPr>
        <p:spPr>
          <a:xfrm>
            <a:off x="1911610" y="5892581"/>
            <a:ext cx="769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For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more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information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and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questions,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please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contact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Qiao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Xiang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xiangq27@gmail.com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 </a:t>
            </a:r>
            <a:r>
              <a:rPr lang="en-US" altLang="zh-CN" sz="2000" b="1" dirty="0" err="1"/>
              <a:t>qiaoxiang@xmu.edu.cn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6583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D4AC-5AE6-C84B-B5EF-80B2AA7EA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Backup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5BE16-AFD2-2149-822C-227C601AA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4A6D9-59D5-3E4F-96CD-E9645698C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0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960B-0753-8C4A-9A4F-9F3FF101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0440" cy="1325563"/>
          </a:xfrm>
        </p:spPr>
        <p:txBody>
          <a:bodyPr/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Verification: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Challenges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B099C-37BE-C443-8E30-8126B3D7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4</a:t>
            </a:fld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75BE34-D62D-8546-99C9-9CD28107B9AF}"/>
              </a:ext>
            </a:extLst>
          </p:cNvPr>
          <p:cNvSpPr/>
          <p:nvPr/>
        </p:nvSpPr>
        <p:spPr>
          <a:xfrm>
            <a:off x="2992055" y="1874679"/>
            <a:ext cx="6502465" cy="484679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E6E0E3-EE91-1A47-B8EE-289C756A9E65}"/>
              </a:ext>
            </a:extLst>
          </p:cNvPr>
          <p:cNvGrpSpPr/>
          <p:nvPr/>
        </p:nvGrpSpPr>
        <p:grpSpPr>
          <a:xfrm>
            <a:off x="3973287" y="2902953"/>
            <a:ext cx="4610571" cy="2840243"/>
            <a:chOff x="1062249" y="1896954"/>
            <a:chExt cx="4610571" cy="284024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AFF31D-2DDD-B84B-8677-DAED0F02F8C6}"/>
                </a:ext>
              </a:extLst>
            </p:cNvPr>
            <p:cNvGrpSpPr/>
            <p:nvPr/>
          </p:nvGrpSpPr>
          <p:grpSpPr>
            <a:xfrm>
              <a:off x="1062249" y="2359075"/>
              <a:ext cx="4610571" cy="1832084"/>
              <a:chOff x="1321329" y="2665346"/>
              <a:chExt cx="4610571" cy="1832084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5A4F971-46C2-6849-8355-3EE717F1E423}"/>
                  </a:ext>
                </a:extLst>
              </p:cNvPr>
              <p:cNvSpPr/>
              <p:nvPr/>
            </p:nvSpPr>
            <p:spPr>
              <a:xfrm>
                <a:off x="1321329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OSPF</a:t>
                </a:r>
                <a:endParaRPr lang="en-US" sz="2000" dirty="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FA10053B-B347-A14D-BC1A-6B0E7B353039}"/>
                  </a:ext>
                </a:extLst>
              </p:cNvPr>
              <p:cNvSpPr/>
              <p:nvPr/>
            </p:nvSpPr>
            <p:spPr>
              <a:xfrm>
                <a:off x="2906614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BGP</a:t>
                </a:r>
                <a:endParaRPr lang="en-US" sz="2000" dirty="0"/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80865D20-8843-0E4B-A6AE-35946DB33E14}"/>
                  </a:ext>
                </a:extLst>
              </p:cNvPr>
              <p:cNvSpPr/>
              <p:nvPr/>
            </p:nvSpPr>
            <p:spPr>
              <a:xfrm>
                <a:off x="1321329" y="4100823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FIB</a:t>
                </a:r>
                <a:endParaRPr lang="en-US" sz="2000" dirty="0"/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2122A14-7A9E-E742-9613-BC7301DA9C1B}"/>
                  </a:ext>
                </a:extLst>
              </p:cNvPr>
              <p:cNvSpPr/>
              <p:nvPr/>
            </p:nvSpPr>
            <p:spPr>
              <a:xfrm>
                <a:off x="3771900" y="4100796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ACL</a:t>
                </a:r>
                <a:endParaRPr lang="en-US" sz="2000" dirty="0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7C58F37-A73F-584F-862C-CED7CC6E2E70}"/>
                  </a:ext>
                </a:extLst>
              </p:cNvPr>
              <p:cNvSpPr/>
              <p:nvPr/>
            </p:nvSpPr>
            <p:spPr>
              <a:xfrm>
                <a:off x="4491900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FBD3013F-E6FF-DF48-9B96-F46F3B6C1EEE}"/>
                </a:ext>
              </a:extLst>
            </p:cNvPr>
            <p:cNvSpPr/>
            <p:nvPr/>
          </p:nvSpPr>
          <p:spPr>
            <a:xfrm>
              <a:off x="3125218" y="3144828"/>
              <a:ext cx="484632" cy="534871"/>
            </a:xfrm>
            <a:prstGeom prst="downArrow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B4CA8-0698-7C45-B539-F722D8B82D4E}"/>
                </a:ext>
              </a:extLst>
            </p:cNvPr>
            <p:cNvSpPr txBox="1"/>
            <p:nvPr/>
          </p:nvSpPr>
          <p:spPr>
            <a:xfrm>
              <a:off x="2647534" y="4275532"/>
              <a:ext cx="15669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Data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567FE-1301-C142-8BCB-6D9A45DA5518}"/>
                </a:ext>
              </a:extLst>
            </p:cNvPr>
            <p:cNvSpPr txBox="1"/>
            <p:nvPr/>
          </p:nvSpPr>
          <p:spPr>
            <a:xfrm>
              <a:off x="2382138" y="1896954"/>
              <a:ext cx="1910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Control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3E91D55-E04A-514E-8373-5CB922DC18B8}"/>
              </a:ext>
            </a:extLst>
          </p:cNvPr>
          <p:cNvSpPr txBox="1"/>
          <p:nvPr/>
        </p:nvSpPr>
        <p:spPr>
          <a:xfrm>
            <a:off x="5558572" y="1921879"/>
            <a:ext cx="1647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 </a:t>
            </a:r>
            <a:endParaRPr lang="en-US" sz="2800" b="1" dirty="0"/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64FC6FE6-598A-A448-9AC4-418D41C33208}"/>
              </a:ext>
            </a:extLst>
          </p:cNvPr>
          <p:cNvSpPr/>
          <p:nvPr/>
        </p:nvSpPr>
        <p:spPr>
          <a:xfrm>
            <a:off x="737660" y="4548538"/>
            <a:ext cx="2226787" cy="2158692"/>
          </a:xfrm>
          <a:prstGeom prst="wedgeRoundRectCallout">
            <a:avLst>
              <a:gd name="adj1" fmla="val 87820"/>
              <a:gd name="adj2" fmla="val -34479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DPV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</a:t>
            </a:r>
            <a:r>
              <a:rPr lang="en-US" altLang="zh-CN" sz="2000" dirty="0">
                <a:solidFill>
                  <a:schemeClr val="tx1"/>
                </a:solidFill>
              </a:rPr>
              <a:t>teater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HAS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Veriflow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APKeep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FDAFC23-DA11-3045-BE70-C050DBE7C12D}"/>
              </a:ext>
            </a:extLst>
          </p:cNvPr>
          <p:cNvSpPr/>
          <p:nvPr/>
        </p:nvSpPr>
        <p:spPr>
          <a:xfrm>
            <a:off x="737660" y="2024951"/>
            <a:ext cx="2254395" cy="2158692"/>
          </a:xfrm>
          <a:prstGeom prst="wedgeRoundRectCallout">
            <a:avLst>
              <a:gd name="adj1" fmla="val 83029"/>
              <a:gd name="adj2" fmla="val 2341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CPV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</a:t>
            </a:r>
            <a:r>
              <a:rPr lang="en-US" altLang="zh-CN" sz="2000" dirty="0">
                <a:solidFill>
                  <a:schemeClr val="tx1"/>
                </a:solidFill>
              </a:rPr>
              <a:t>tfish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Minesweeper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ARC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Tiramisu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764D45-9ACE-9449-A399-E436A1832292}"/>
              </a:ext>
            </a:extLst>
          </p:cNvPr>
          <p:cNvSpPr/>
          <p:nvPr/>
        </p:nvSpPr>
        <p:spPr>
          <a:xfrm>
            <a:off x="3779718" y="2948673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4D1C0A-3A4C-2843-A1F4-6EB5F60111A0}"/>
              </a:ext>
            </a:extLst>
          </p:cNvPr>
          <p:cNvSpPr/>
          <p:nvPr/>
        </p:nvSpPr>
        <p:spPr>
          <a:xfrm>
            <a:off x="3779718" y="4653959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F20CAFA-88DF-7A49-9D04-AA4F61B94FE4}"/>
              </a:ext>
            </a:extLst>
          </p:cNvPr>
          <p:cNvGrpSpPr/>
          <p:nvPr/>
        </p:nvGrpSpPr>
        <p:grpSpPr>
          <a:xfrm>
            <a:off x="4263180" y="3679972"/>
            <a:ext cx="4058146" cy="430590"/>
            <a:chOff x="4263180" y="3619012"/>
            <a:chExt cx="4058146" cy="4305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0F3676-0E63-4648-BCC6-88DF1D7620C2}"/>
                </a:ext>
              </a:extLst>
            </p:cNvPr>
            <p:cNvSpPr txBox="1"/>
            <p:nvPr/>
          </p:nvSpPr>
          <p:spPr>
            <a:xfrm>
              <a:off x="4263180" y="3634371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BEF7E4-3635-1742-8F60-2C2F71D9EA0C}"/>
                </a:ext>
              </a:extLst>
            </p:cNvPr>
            <p:cNvSpPr txBox="1"/>
            <p:nvPr/>
          </p:nvSpPr>
          <p:spPr>
            <a:xfrm>
              <a:off x="5866944" y="364949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F03FB3-3B23-4D48-876C-0427C3C1DA03}"/>
                </a:ext>
              </a:extLst>
            </p:cNvPr>
            <p:cNvSpPr txBox="1"/>
            <p:nvPr/>
          </p:nvSpPr>
          <p:spPr>
            <a:xfrm>
              <a:off x="7503858" y="361901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71AE1C9-4AB4-A746-9F00-FBC2E6DC39C1}"/>
              </a:ext>
            </a:extLst>
          </p:cNvPr>
          <p:cNvSpPr/>
          <p:nvPr/>
        </p:nvSpPr>
        <p:spPr>
          <a:xfrm>
            <a:off x="1003852" y="2592883"/>
            <a:ext cx="7213380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simultaneously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achieve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coverage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all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converged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states)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and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efficiency?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A846A9-CD52-2145-A23A-B6CE9C703B48}"/>
              </a:ext>
            </a:extLst>
          </p:cNvPr>
          <p:cNvSpPr/>
          <p:nvPr/>
        </p:nvSpPr>
        <p:spPr>
          <a:xfrm>
            <a:off x="1003851" y="4923474"/>
            <a:ext cx="7213381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swiftly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properties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large-scale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center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networks)?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5934BD-D889-2D4B-A66A-A51327507934}"/>
              </a:ext>
            </a:extLst>
          </p:cNvPr>
          <p:cNvCxnSpPr>
            <a:cxnSpLocks/>
          </p:cNvCxnSpPr>
          <p:nvPr/>
        </p:nvCxnSpPr>
        <p:spPr>
          <a:xfrm>
            <a:off x="8778438" y="3566160"/>
            <a:ext cx="10059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857269-C52D-7649-BC40-EBC7FE29274C}"/>
              </a:ext>
            </a:extLst>
          </p:cNvPr>
          <p:cNvSpPr/>
          <p:nvPr/>
        </p:nvSpPr>
        <p:spPr>
          <a:xfrm>
            <a:off x="9764422" y="1874678"/>
            <a:ext cx="1862052" cy="4832551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5C20EB-2547-4445-A985-521BA8F7B00E}"/>
              </a:ext>
            </a:extLst>
          </p:cNvPr>
          <p:cNvSpPr txBox="1"/>
          <p:nvPr/>
        </p:nvSpPr>
        <p:spPr>
          <a:xfrm>
            <a:off x="9982200" y="1919910"/>
            <a:ext cx="156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</a:t>
            </a:r>
            <a:endParaRPr lang="en-US" sz="2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213B0E9-089F-5B49-97F3-8988DB2E12A3}"/>
              </a:ext>
            </a:extLst>
          </p:cNvPr>
          <p:cNvSpPr/>
          <p:nvPr/>
        </p:nvSpPr>
        <p:spPr>
          <a:xfrm>
            <a:off x="9377221" y="2599144"/>
            <a:ext cx="2360142" cy="37634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interdomain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while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30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6" grpId="0" animBg="1"/>
      <p:bldP spid="31" grpId="0" animBg="1"/>
      <p:bldP spid="34" grpId="0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960B-0753-8C4A-9A4F-9F3FF101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0440" cy="1325563"/>
          </a:xfrm>
        </p:spPr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Talk:</a:t>
            </a:r>
            <a:r>
              <a:rPr lang="zh-CN" altLang="en-US" dirty="0"/>
              <a:t> </a:t>
            </a:r>
            <a:r>
              <a:rPr lang="en-US" altLang="zh-CN" dirty="0"/>
              <a:t>Recent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Scaling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Verification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B099C-37BE-C443-8E30-8126B3D7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5</a:t>
            </a:fld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75BE34-D62D-8546-99C9-9CD28107B9AF}"/>
              </a:ext>
            </a:extLst>
          </p:cNvPr>
          <p:cNvSpPr/>
          <p:nvPr/>
        </p:nvSpPr>
        <p:spPr>
          <a:xfrm>
            <a:off x="2992055" y="1874679"/>
            <a:ext cx="6502465" cy="484679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E6E0E3-EE91-1A47-B8EE-289C756A9E65}"/>
              </a:ext>
            </a:extLst>
          </p:cNvPr>
          <p:cNvGrpSpPr/>
          <p:nvPr/>
        </p:nvGrpSpPr>
        <p:grpSpPr>
          <a:xfrm>
            <a:off x="3973287" y="2902953"/>
            <a:ext cx="4610571" cy="2840243"/>
            <a:chOff x="1062249" y="1896954"/>
            <a:chExt cx="4610571" cy="284024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4AFF31D-2DDD-B84B-8677-DAED0F02F8C6}"/>
                </a:ext>
              </a:extLst>
            </p:cNvPr>
            <p:cNvGrpSpPr/>
            <p:nvPr/>
          </p:nvGrpSpPr>
          <p:grpSpPr>
            <a:xfrm>
              <a:off x="1062249" y="2359075"/>
              <a:ext cx="4610571" cy="1832084"/>
              <a:chOff x="1321329" y="2665346"/>
              <a:chExt cx="4610571" cy="1832084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55A4F971-46C2-6849-8355-3EE717F1E423}"/>
                  </a:ext>
                </a:extLst>
              </p:cNvPr>
              <p:cNvSpPr/>
              <p:nvPr/>
            </p:nvSpPr>
            <p:spPr>
              <a:xfrm>
                <a:off x="1321329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OSPF</a:t>
                </a:r>
                <a:endParaRPr lang="en-US" sz="2000" dirty="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FA10053B-B347-A14D-BC1A-6B0E7B353039}"/>
                  </a:ext>
                </a:extLst>
              </p:cNvPr>
              <p:cNvSpPr/>
              <p:nvPr/>
            </p:nvSpPr>
            <p:spPr>
              <a:xfrm>
                <a:off x="2906614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BGP</a:t>
                </a:r>
                <a:endParaRPr lang="en-US" sz="2000" dirty="0"/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80865D20-8843-0E4B-A6AE-35946DB33E14}"/>
                  </a:ext>
                </a:extLst>
              </p:cNvPr>
              <p:cNvSpPr/>
              <p:nvPr/>
            </p:nvSpPr>
            <p:spPr>
              <a:xfrm>
                <a:off x="1321329" y="4100823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FIB</a:t>
                </a:r>
                <a:endParaRPr lang="en-US" sz="2000" dirty="0"/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52122A14-7A9E-E742-9613-BC7301DA9C1B}"/>
                  </a:ext>
                </a:extLst>
              </p:cNvPr>
              <p:cNvSpPr/>
              <p:nvPr/>
            </p:nvSpPr>
            <p:spPr>
              <a:xfrm>
                <a:off x="3771900" y="4100796"/>
                <a:ext cx="2160000" cy="396607"/>
              </a:xfrm>
              <a:prstGeom prst="round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ACL</a:t>
                </a:r>
                <a:endParaRPr lang="en-US" sz="2000" dirty="0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7C58F37-A73F-584F-862C-CED7CC6E2E70}"/>
                  </a:ext>
                </a:extLst>
              </p:cNvPr>
              <p:cNvSpPr/>
              <p:nvPr/>
            </p:nvSpPr>
            <p:spPr>
              <a:xfrm>
                <a:off x="4491900" y="2665346"/>
                <a:ext cx="1440000" cy="396607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/>
                  <a:t>…</a:t>
                </a:r>
                <a:endParaRPr lang="en-US" sz="2000" dirty="0"/>
              </a:p>
            </p:txBody>
          </p:sp>
        </p:grpSp>
        <p:sp>
          <p:nvSpPr>
            <p:cNvPr id="16" name="Down Arrow 15">
              <a:extLst>
                <a:ext uri="{FF2B5EF4-FFF2-40B4-BE49-F238E27FC236}">
                  <a16:creationId xmlns:a16="http://schemas.microsoft.com/office/drawing/2014/main" id="{FBD3013F-E6FF-DF48-9B96-F46F3B6C1EEE}"/>
                </a:ext>
              </a:extLst>
            </p:cNvPr>
            <p:cNvSpPr/>
            <p:nvPr/>
          </p:nvSpPr>
          <p:spPr>
            <a:xfrm>
              <a:off x="3125218" y="3144828"/>
              <a:ext cx="484632" cy="534871"/>
            </a:xfrm>
            <a:prstGeom prst="downArrow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B4CA8-0698-7C45-B539-F722D8B82D4E}"/>
                </a:ext>
              </a:extLst>
            </p:cNvPr>
            <p:cNvSpPr txBox="1"/>
            <p:nvPr/>
          </p:nvSpPr>
          <p:spPr>
            <a:xfrm>
              <a:off x="2647534" y="4275532"/>
              <a:ext cx="15669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Data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5567FE-1301-C142-8BCB-6D9A45DA5518}"/>
                </a:ext>
              </a:extLst>
            </p:cNvPr>
            <p:cNvSpPr txBox="1"/>
            <p:nvPr/>
          </p:nvSpPr>
          <p:spPr>
            <a:xfrm>
              <a:off x="2382138" y="1896954"/>
              <a:ext cx="1910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/>
                <a:t>Control</a:t>
              </a:r>
              <a:r>
                <a:rPr lang="zh-CN" altLang="en-US" sz="2400" b="1" dirty="0"/>
                <a:t> </a:t>
              </a:r>
              <a:r>
                <a:rPr lang="en-US" altLang="zh-CN" sz="2400" b="1" dirty="0"/>
                <a:t>plane</a:t>
              </a:r>
              <a:endParaRPr lang="en-US" sz="2400" b="1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3E91D55-E04A-514E-8373-5CB922DC18B8}"/>
              </a:ext>
            </a:extLst>
          </p:cNvPr>
          <p:cNvSpPr txBox="1"/>
          <p:nvPr/>
        </p:nvSpPr>
        <p:spPr>
          <a:xfrm>
            <a:off x="5558572" y="1921879"/>
            <a:ext cx="1647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 </a:t>
            </a:r>
            <a:endParaRPr lang="en-US" sz="2800" b="1" dirty="0"/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64FC6FE6-598A-A448-9AC4-418D41C33208}"/>
              </a:ext>
            </a:extLst>
          </p:cNvPr>
          <p:cNvSpPr/>
          <p:nvPr/>
        </p:nvSpPr>
        <p:spPr>
          <a:xfrm>
            <a:off x="737660" y="4548538"/>
            <a:ext cx="2226787" cy="2158692"/>
          </a:xfrm>
          <a:prstGeom prst="wedgeRoundRectCallout">
            <a:avLst>
              <a:gd name="adj1" fmla="val 87820"/>
              <a:gd name="adj2" fmla="val -34479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DPV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</a:t>
            </a:r>
            <a:r>
              <a:rPr lang="en-US" altLang="zh-CN" sz="2000" dirty="0">
                <a:solidFill>
                  <a:schemeClr val="tx1"/>
                </a:solidFill>
              </a:rPr>
              <a:t>teater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HAS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Veriflow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/>
                </a:solidFill>
              </a:rPr>
              <a:t>APKeep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3FDAFC23-DA11-3045-BE70-C050DBE7C12D}"/>
              </a:ext>
            </a:extLst>
          </p:cNvPr>
          <p:cNvSpPr/>
          <p:nvPr/>
        </p:nvSpPr>
        <p:spPr>
          <a:xfrm>
            <a:off x="737660" y="2024951"/>
            <a:ext cx="2254395" cy="2158692"/>
          </a:xfrm>
          <a:prstGeom prst="wedgeRoundRectCallout">
            <a:avLst>
              <a:gd name="adj1" fmla="val 83029"/>
              <a:gd name="adj2" fmla="val 2341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CPV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Ba</a:t>
            </a:r>
            <a:r>
              <a:rPr lang="en-US" altLang="zh-CN" sz="2000" dirty="0">
                <a:solidFill>
                  <a:schemeClr val="tx1"/>
                </a:solidFill>
              </a:rPr>
              <a:t>tfish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Minesweeper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ARC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Tiramisu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/>
                </a:solidFill>
              </a:rPr>
              <a:t>…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D764D45-9ACE-9449-A399-E436A1832292}"/>
              </a:ext>
            </a:extLst>
          </p:cNvPr>
          <p:cNvSpPr/>
          <p:nvPr/>
        </p:nvSpPr>
        <p:spPr>
          <a:xfrm>
            <a:off x="3779718" y="2948673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14D1C0A-3A4C-2843-A1F4-6EB5F60111A0}"/>
              </a:ext>
            </a:extLst>
          </p:cNvPr>
          <p:cNvSpPr/>
          <p:nvPr/>
        </p:nvSpPr>
        <p:spPr>
          <a:xfrm>
            <a:off x="3779718" y="4653959"/>
            <a:ext cx="4998720" cy="1163704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F20CAFA-88DF-7A49-9D04-AA4F61B94FE4}"/>
              </a:ext>
            </a:extLst>
          </p:cNvPr>
          <p:cNvGrpSpPr/>
          <p:nvPr/>
        </p:nvGrpSpPr>
        <p:grpSpPr>
          <a:xfrm>
            <a:off x="4263180" y="3679972"/>
            <a:ext cx="4058146" cy="430590"/>
            <a:chOff x="4263180" y="3619012"/>
            <a:chExt cx="4058146" cy="4305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0F3676-0E63-4648-BCC6-88DF1D7620C2}"/>
                </a:ext>
              </a:extLst>
            </p:cNvPr>
            <p:cNvSpPr txBox="1"/>
            <p:nvPr/>
          </p:nvSpPr>
          <p:spPr>
            <a:xfrm>
              <a:off x="4263180" y="3634371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BEF7E4-3635-1742-8F60-2C2F71D9EA0C}"/>
                </a:ext>
              </a:extLst>
            </p:cNvPr>
            <p:cNvSpPr txBox="1"/>
            <p:nvPr/>
          </p:nvSpPr>
          <p:spPr>
            <a:xfrm>
              <a:off x="5866944" y="364949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F03FB3-3B23-4D48-876C-0427C3C1DA03}"/>
                </a:ext>
              </a:extLst>
            </p:cNvPr>
            <p:cNvSpPr txBox="1"/>
            <p:nvPr/>
          </p:nvSpPr>
          <p:spPr>
            <a:xfrm>
              <a:off x="7503858" y="3619012"/>
              <a:ext cx="817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config</a:t>
              </a:r>
              <a:endParaRPr lang="en-US" sz="2000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71AE1C9-4AB4-A746-9F00-FBC2E6DC39C1}"/>
              </a:ext>
            </a:extLst>
          </p:cNvPr>
          <p:cNvSpPr/>
          <p:nvPr/>
        </p:nvSpPr>
        <p:spPr>
          <a:xfrm>
            <a:off x="1003852" y="2592883"/>
            <a:ext cx="7213380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simultaneously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achieve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coverage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all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converged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states)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and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high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efficiency?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A846A9-CD52-2145-A23A-B6CE9C703B48}"/>
              </a:ext>
            </a:extLst>
          </p:cNvPr>
          <p:cNvSpPr/>
          <p:nvPr/>
        </p:nvSpPr>
        <p:spPr>
          <a:xfrm>
            <a:off x="1003851" y="4923474"/>
            <a:ext cx="7213381" cy="14405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swiftly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properties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large-scale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(e.g.,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center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networks)?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5934BD-D889-2D4B-A66A-A51327507934}"/>
              </a:ext>
            </a:extLst>
          </p:cNvPr>
          <p:cNvCxnSpPr>
            <a:cxnSpLocks/>
          </p:cNvCxnSpPr>
          <p:nvPr/>
        </p:nvCxnSpPr>
        <p:spPr>
          <a:xfrm>
            <a:off x="8778438" y="3566160"/>
            <a:ext cx="100597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3857269-C52D-7649-BC40-EBC7FE29274C}"/>
              </a:ext>
            </a:extLst>
          </p:cNvPr>
          <p:cNvSpPr/>
          <p:nvPr/>
        </p:nvSpPr>
        <p:spPr>
          <a:xfrm>
            <a:off x="9764422" y="1874678"/>
            <a:ext cx="1862052" cy="4832551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5C20EB-2547-4445-A985-521BA8F7B00E}"/>
              </a:ext>
            </a:extLst>
          </p:cNvPr>
          <p:cNvSpPr txBox="1"/>
          <p:nvPr/>
        </p:nvSpPr>
        <p:spPr>
          <a:xfrm>
            <a:off x="9982200" y="1919910"/>
            <a:ext cx="156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Network</a:t>
            </a:r>
            <a:r>
              <a:rPr lang="zh-CN" altLang="en-US" sz="2800" b="1" dirty="0"/>
              <a:t> </a:t>
            </a:r>
            <a:endParaRPr lang="en-US" sz="28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213B0E9-089F-5B49-97F3-8988DB2E12A3}"/>
              </a:ext>
            </a:extLst>
          </p:cNvPr>
          <p:cNvSpPr/>
          <p:nvPr/>
        </p:nvSpPr>
        <p:spPr>
          <a:xfrm>
            <a:off x="9377221" y="2599144"/>
            <a:ext cx="2360142" cy="37634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Challenge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How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to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verify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interdomain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while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network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privacy?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49FCAB-FC80-D64E-B15F-B3D1520D256D}"/>
              </a:ext>
            </a:extLst>
          </p:cNvPr>
          <p:cNvSpPr/>
          <p:nvPr/>
        </p:nvSpPr>
        <p:spPr>
          <a:xfrm>
            <a:off x="1003852" y="2610164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1: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Solvability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Digraph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Perspective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of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the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Stable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Path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Problem</a:t>
            </a:r>
            <a:r>
              <a:rPr lang="zh-CN" altLang="en-US" sz="2800" b="1" dirty="0">
                <a:solidFill>
                  <a:schemeClr val="tx1"/>
                </a:solidFill>
              </a:rPr>
              <a:t>  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9618F9-1E52-6E41-971F-042361FB3F48}"/>
              </a:ext>
            </a:extLst>
          </p:cNvPr>
          <p:cNvSpPr/>
          <p:nvPr/>
        </p:nvSpPr>
        <p:spPr>
          <a:xfrm>
            <a:off x="1021404" y="4937608"/>
            <a:ext cx="7213380" cy="14405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2: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Generic,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Distributed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Data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Plane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Verification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Framework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4F890F0-2CC2-9F46-A64D-B0EDC99C7A70}"/>
              </a:ext>
            </a:extLst>
          </p:cNvPr>
          <p:cNvSpPr/>
          <p:nvPr/>
        </p:nvSpPr>
        <p:spPr>
          <a:xfrm>
            <a:off x="9356422" y="2583904"/>
            <a:ext cx="2360142" cy="376346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Progress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3: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A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Privacy-Preserving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SAT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Solver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18315B8-7297-2C42-A453-1E32EE0D10E7}"/>
              </a:ext>
            </a:extLst>
          </p:cNvPr>
          <p:cNvSpPr/>
          <p:nvPr/>
        </p:nvSpPr>
        <p:spPr>
          <a:xfrm>
            <a:off x="912249" y="2589949"/>
            <a:ext cx="7396584" cy="1508463"/>
          </a:xfrm>
          <a:prstGeom prst="rect">
            <a:avLst/>
          </a:prstGeom>
          <a:noFill/>
          <a:ln w="508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47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5" grpId="0" animBg="1"/>
      <p:bldP spid="36" grpId="0" animBg="1"/>
      <p:bldP spid="4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DC73C-160A-3B4D-8981-F908E5BD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Problem?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1C350-FD61-894A-AF69-4886D6796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288"/>
            <a:ext cx="10515600" cy="4451677"/>
          </a:xfrm>
        </p:spPr>
        <p:txBody>
          <a:bodyPr lIns="90000"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altLang="zh-CN" dirty="0"/>
              <a:t>Powerful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BGP</a:t>
            </a:r>
            <a:r>
              <a:rPr lang="zh-CN" altLang="en-US" dirty="0"/>
              <a:t> </a:t>
            </a:r>
            <a:r>
              <a:rPr lang="en-US" altLang="zh-CN" dirty="0"/>
              <a:t>convergence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[1],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foundation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CPV</a:t>
            </a:r>
            <a:r>
              <a:rPr lang="zh-CN" altLang="en-US" dirty="0"/>
              <a:t> </a:t>
            </a:r>
            <a:r>
              <a:rPr lang="en-US" altLang="zh-CN" dirty="0"/>
              <a:t>tools</a:t>
            </a:r>
            <a:r>
              <a:rPr lang="zh-CN" altLang="en-US" dirty="0"/>
              <a:t> </a:t>
            </a:r>
            <a:r>
              <a:rPr lang="en-US" altLang="zh-CN" dirty="0"/>
              <a:t>(e.g.,</a:t>
            </a:r>
            <a:r>
              <a:rPr lang="zh-CN" altLang="en-US" dirty="0"/>
              <a:t> </a:t>
            </a:r>
            <a:r>
              <a:rPr lang="en-US" altLang="zh-CN" dirty="0"/>
              <a:t>Minesweeper)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undirected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G=(V,</a:t>
            </a:r>
            <a:r>
              <a:rPr lang="zh-CN" altLang="en-US" dirty="0"/>
              <a:t> </a:t>
            </a:r>
            <a:r>
              <a:rPr lang="en-US" altLang="zh-CN" dirty="0"/>
              <a:t>E)</a:t>
            </a:r>
          </a:p>
          <a:p>
            <a:pPr lvl="1">
              <a:lnSpc>
                <a:spcPct val="80000"/>
              </a:lnSpc>
            </a:pPr>
            <a:r>
              <a:rPr lang="en-US" altLang="zh-CN" dirty="0"/>
              <a:t>n+1</a:t>
            </a:r>
            <a:r>
              <a:rPr lang="zh-CN" altLang="en-US" dirty="0"/>
              <a:t> </a:t>
            </a:r>
            <a:r>
              <a:rPr lang="en-US" altLang="zh-CN" dirty="0"/>
              <a:t>nodes,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r>
              <a:rPr lang="zh-CN" altLang="en-US" dirty="0"/>
              <a:t> </a:t>
            </a:r>
            <a:r>
              <a:rPr lang="en-US" altLang="zh-CN" dirty="0"/>
              <a:t>represents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destination;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link</a:t>
            </a:r>
            <a:r>
              <a:rPr lang="zh-CN" altLang="en-US" dirty="0"/>
              <a:t> </a:t>
            </a:r>
            <a:r>
              <a:rPr lang="en-US" altLang="zh-CN" dirty="0"/>
              <a:t>represents</a:t>
            </a:r>
            <a:r>
              <a:rPr lang="zh-CN" altLang="en-US" dirty="0"/>
              <a:t> </a:t>
            </a:r>
            <a:r>
              <a:rPr lang="en-US" altLang="zh-CN" dirty="0" err="1"/>
              <a:t>neighborship</a:t>
            </a:r>
            <a:endParaRPr lang="en-US" altLang="zh-CN" dirty="0"/>
          </a:p>
          <a:p>
            <a:pPr>
              <a:lnSpc>
                <a:spcPct val="80000"/>
              </a:lnSpc>
            </a:pP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endParaRPr lang="en-US" altLang="zh-CN" dirty="0"/>
          </a:p>
          <a:p>
            <a:pPr lvl="1">
              <a:lnSpc>
                <a:spcPct val="80000"/>
              </a:lnSpc>
            </a:pPr>
            <a:r>
              <a:rPr lang="en-US" altLang="zh-CN" dirty="0"/>
              <a:t>runs</a:t>
            </a:r>
            <a:r>
              <a:rPr lang="zh-CN" altLang="en-US" dirty="0"/>
              <a:t> </a:t>
            </a:r>
            <a:r>
              <a:rPr lang="en-US" altLang="zh-CN" dirty="0"/>
              <a:t>SPVP,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abstract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BGP</a:t>
            </a:r>
          </a:p>
          <a:p>
            <a:pPr lvl="1">
              <a:lnSpc>
                <a:spcPct val="80000"/>
              </a:lnSpc>
            </a:pP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permitted</a:t>
            </a:r>
            <a:r>
              <a:rPr lang="zh-CN" altLang="en-US" dirty="0"/>
              <a:t> </a:t>
            </a:r>
            <a:r>
              <a:rPr lang="en-US" altLang="zh-CN" dirty="0"/>
              <a:t>paths</a:t>
            </a:r>
          </a:p>
          <a:p>
            <a:pPr lvl="1">
              <a:lnSpc>
                <a:spcPct val="80000"/>
              </a:lnSpc>
            </a:pP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r>
              <a:rPr lang="zh-CN" altLang="en-US" dirty="0"/>
              <a:t> </a:t>
            </a:r>
            <a:r>
              <a:rPr lang="en-US" altLang="zh-CN" dirty="0"/>
              <a:t>permitted</a:t>
            </a:r>
            <a:r>
              <a:rPr lang="zh-CN" altLang="en-US" dirty="0"/>
              <a:t> </a:t>
            </a:r>
            <a:r>
              <a:rPr lang="en-US" altLang="zh-CN" dirty="0"/>
              <a:t>paths</a:t>
            </a:r>
          </a:p>
          <a:p>
            <a:pPr>
              <a:lnSpc>
                <a:spcPct val="80000"/>
              </a:lnSpc>
            </a:pPr>
            <a:r>
              <a:rPr lang="en-US" altLang="zh-CN" b="1" dirty="0"/>
              <a:t>Stable</a:t>
            </a:r>
            <a:r>
              <a:rPr lang="zh-CN" altLang="en-US" b="1" dirty="0"/>
              <a:t> </a:t>
            </a:r>
            <a:r>
              <a:rPr lang="en-US" altLang="zh-CN" b="1" dirty="0"/>
              <a:t>path</a:t>
            </a:r>
            <a:r>
              <a:rPr lang="zh-CN" altLang="en-US" b="1" dirty="0"/>
              <a:t> </a:t>
            </a:r>
            <a:r>
              <a:rPr lang="en-US" altLang="zh-CN" b="1" dirty="0"/>
              <a:t>assignment</a:t>
            </a:r>
            <a:r>
              <a:rPr lang="en-US" altLang="zh-CN" dirty="0"/>
              <a:t>: each</a:t>
            </a:r>
            <a:r>
              <a:rPr lang="zh-CN" altLang="en-US" dirty="0"/>
              <a:t> </a:t>
            </a:r>
            <a:r>
              <a:rPr lang="en-US" altLang="zh-CN" dirty="0"/>
              <a:t>node's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</a:p>
          <a:p>
            <a:pPr lvl="1">
              <a:lnSpc>
                <a:spcPct val="80000"/>
              </a:lnSpc>
            </a:pPr>
            <a:r>
              <a:rPr lang="en-US" altLang="zh-CN" dirty="0"/>
              <a:t>belongs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permitted</a:t>
            </a:r>
            <a:r>
              <a:rPr lang="zh-CN" altLang="en-US" dirty="0"/>
              <a:t> </a:t>
            </a:r>
            <a:r>
              <a:rPr lang="en-US" altLang="zh-CN" dirty="0"/>
              <a:t>paths,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</a:p>
          <a:p>
            <a:pPr lvl="1">
              <a:lnSpc>
                <a:spcPct val="80000"/>
              </a:lnSpc>
            </a:pP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concatenation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neighbors</a:t>
            </a:r>
          </a:p>
          <a:p>
            <a:pPr>
              <a:lnSpc>
                <a:spcPct val="80000"/>
              </a:lnSpc>
            </a:pPr>
            <a:r>
              <a:rPr lang="en-US" altLang="zh-CN" b="1" dirty="0"/>
              <a:t>Stable</a:t>
            </a:r>
            <a:r>
              <a:rPr lang="zh-CN" altLang="en-US" b="1" dirty="0"/>
              <a:t> </a:t>
            </a:r>
            <a:r>
              <a:rPr lang="en-US" altLang="zh-CN" b="1" dirty="0"/>
              <a:t>path</a:t>
            </a:r>
            <a:r>
              <a:rPr lang="zh-CN" altLang="en-US" b="1" dirty="0"/>
              <a:t> </a:t>
            </a:r>
            <a:r>
              <a:rPr lang="en-US" altLang="zh-CN" b="1" dirty="0"/>
              <a:t>problem</a:t>
            </a:r>
            <a:r>
              <a:rPr lang="zh-CN" altLang="en-US" b="1" dirty="0"/>
              <a:t> </a:t>
            </a:r>
            <a:r>
              <a:rPr lang="en-US" altLang="zh-CN" b="1" dirty="0"/>
              <a:t>(SPP)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r>
              <a:rPr lang="zh-CN" altLang="en-US" dirty="0"/>
              <a:t> </a:t>
            </a:r>
            <a:r>
              <a:rPr lang="en-US" altLang="zh-CN" dirty="0"/>
              <a:t>exists?</a:t>
            </a:r>
          </a:p>
          <a:p>
            <a:pPr lvl="1">
              <a:lnSpc>
                <a:spcPct val="80000"/>
              </a:lnSpc>
            </a:pP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4A216-307C-0D40-A86A-CA23CAF3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C513AB-5CFD-144C-9527-AFD744A1D820}"/>
              </a:ext>
            </a:extLst>
          </p:cNvPr>
          <p:cNvSpPr/>
          <p:nvPr/>
        </p:nvSpPr>
        <p:spPr>
          <a:xfrm>
            <a:off x="838200" y="6387472"/>
            <a:ext cx="101203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[1]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Griffin, Timothy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et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al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"The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table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P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aths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P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roblem and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nterdomain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outing."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IEEE/ACM Transactions On Networking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 10, no. 2 (2002): 232-243.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21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9B67B-96DD-8F49-A599-0299CBAB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Example: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D6BD7-5A6F-634F-B911-D99E5AEC2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r>
              <a:rPr lang="zh-CN" altLang="en-US" dirty="0"/>
              <a:t> </a:t>
            </a:r>
            <a:r>
              <a:rPr lang="en-US" altLang="zh-CN" dirty="0"/>
              <a:t>defines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rooted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83D47A-8757-BD4C-99EB-C77664D7E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7FEC50-79DC-614E-9E99-E7265E37D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852" y="2587657"/>
            <a:ext cx="4513072" cy="3374994"/>
          </a:xfrm>
          <a:prstGeom prst="rect">
            <a:avLst/>
          </a:prstGeo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9D9A367B-FED2-7C44-8F51-DEDCB16B0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912" y="2572082"/>
            <a:ext cx="4533900" cy="33905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813033-9C8C-F345-8902-D5A9C7F1EFE1}"/>
              </a:ext>
            </a:extLst>
          </p:cNvPr>
          <p:cNvSpPr txBox="1"/>
          <p:nvPr/>
        </p:nvSpPr>
        <p:spPr>
          <a:xfrm>
            <a:off x="1714500" y="5992297"/>
            <a:ext cx="3019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68E462-7E26-454A-A343-9768D4F7460A}"/>
              </a:ext>
            </a:extLst>
          </p:cNvPr>
          <p:cNvSpPr txBox="1"/>
          <p:nvPr/>
        </p:nvSpPr>
        <p:spPr>
          <a:xfrm>
            <a:off x="6810375" y="5987018"/>
            <a:ext cx="301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F0792A7-3174-C94D-8D8E-F6BC3BA25671}"/>
              </a:ext>
            </a:extLst>
          </p:cNvPr>
          <p:cNvGrpSpPr/>
          <p:nvPr/>
        </p:nvGrpSpPr>
        <p:grpSpPr>
          <a:xfrm>
            <a:off x="1105786" y="2743201"/>
            <a:ext cx="4561061" cy="2813976"/>
            <a:chOff x="1105786" y="2743201"/>
            <a:chExt cx="4561061" cy="28139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04BC5AD-04E4-9843-92BF-51DC112E64FA}"/>
                </a:ext>
              </a:extLst>
            </p:cNvPr>
            <p:cNvSpPr/>
            <p:nvPr/>
          </p:nvSpPr>
          <p:spPr>
            <a:xfrm>
              <a:off x="1105786" y="2743201"/>
              <a:ext cx="683142" cy="435934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9ABDF6-6FEC-AE46-B143-8CA5B6B5EEB8}"/>
                </a:ext>
              </a:extLst>
            </p:cNvPr>
            <p:cNvSpPr/>
            <p:nvPr/>
          </p:nvSpPr>
          <p:spPr>
            <a:xfrm>
              <a:off x="1970567" y="5121243"/>
              <a:ext cx="683142" cy="435934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04896B6-84BE-134C-8B42-2977CE377B44}"/>
                </a:ext>
              </a:extLst>
            </p:cNvPr>
            <p:cNvSpPr/>
            <p:nvPr/>
          </p:nvSpPr>
          <p:spPr>
            <a:xfrm>
              <a:off x="4983705" y="4057187"/>
              <a:ext cx="683142" cy="435934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A13B11-BDE3-294A-A4BB-7817B08EE554}"/>
                </a:ext>
              </a:extLst>
            </p:cNvPr>
            <p:cNvSpPr/>
            <p:nvPr/>
          </p:nvSpPr>
          <p:spPr>
            <a:xfrm>
              <a:off x="4983705" y="3140926"/>
              <a:ext cx="683142" cy="435934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066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8FF1-6206-1C4F-8D28-9348E9B1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Categories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r>
              <a:rPr lang="zh-CN" altLang="en-US" dirty="0"/>
              <a:t> </a:t>
            </a:r>
            <a:r>
              <a:rPr lang="en-US" altLang="zh-CN" dirty="0"/>
              <a:t>Instances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8F023-59E3-0347-A5F2-1A6076F54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0000">
            <a:noAutofit/>
          </a:bodyPr>
          <a:lstStyle/>
          <a:p>
            <a:r>
              <a:rPr lang="en-US" altLang="zh-CN" b="1" dirty="0"/>
              <a:t>Safe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SPVP</a:t>
            </a:r>
            <a:r>
              <a:rPr lang="zh-CN" altLang="en-US" dirty="0"/>
              <a:t> </a:t>
            </a:r>
            <a:r>
              <a:rPr lang="en-US" altLang="zh-CN" dirty="0"/>
              <a:t>always</a:t>
            </a:r>
            <a:r>
              <a:rPr lang="zh-CN" altLang="en-US" dirty="0"/>
              <a:t> </a:t>
            </a:r>
            <a:r>
              <a:rPr lang="en-US" altLang="zh-CN" dirty="0"/>
              <a:t>converges,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</a:p>
          <a:p>
            <a:r>
              <a:rPr lang="en-US" altLang="zh-CN" b="1" dirty="0"/>
              <a:t>Unique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naughty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endParaRPr lang="en-US" altLang="zh-CN" sz="2400" b="1" dirty="0"/>
          </a:p>
          <a:p>
            <a:r>
              <a:rPr lang="en-US" altLang="zh-CN" b="1" dirty="0"/>
              <a:t>Solvable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least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disagree</a:t>
            </a:r>
          </a:p>
          <a:p>
            <a:r>
              <a:rPr lang="en-US" altLang="zh-CN" b="1" dirty="0"/>
              <a:t>Unsolvable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stable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assignment,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gadget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07CDD-868B-7840-9E56-93D22F358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C20E20-E0DD-CE4E-86CA-D949BB43E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942" y="4267111"/>
            <a:ext cx="2980531" cy="22289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BC98AB-090A-2244-B299-675BB37B6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4" y="4267111"/>
            <a:ext cx="2901987" cy="2170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C18FC9-6DA5-1047-83B9-86E75A91BA6F}"/>
              </a:ext>
            </a:extLst>
          </p:cNvPr>
          <p:cNvSpPr txBox="1"/>
          <p:nvPr/>
        </p:nvSpPr>
        <p:spPr>
          <a:xfrm>
            <a:off x="1381125" y="6393051"/>
            <a:ext cx="1660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naughty</a:t>
            </a:r>
            <a:r>
              <a:rPr lang="zh-CN" altLang="en-US" b="1" dirty="0"/>
              <a:t> </a:t>
            </a:r>
            <a:r>
              <a:rPr lang="en-US" altLang="zh-CN" b="1" dirty="0"/>
              <a:t>gadget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ED2FF2-BD79-7F4D-B95A-0106E30FB4EC}"/>
              </a:ext>
            </a:extLst>
          </p:cNvPr>
          <p:cNvSpPr txBox="1"/>
          <p:nvPr/>
        </p:nvSpPr>
        <p:spPr>
          <a:xfrm>
            <a:off x="8328716" y="6393051"/>
            <a:ext cx="1240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bad</a:t>
            </a:r>
            <a:r>
              <a:rPr lang="zh-CN" altLang="en-US" b="1" dirty="0"/>
              <a:t> </a:t>
            </a:r>
            <a:r>
              <a:rPr lang="en-US" altLang="zh-CN" b="1" dirty="0"/>
              <a:t>gadget</a:t>
            </a:r>
            <a:endParaRPr lang="en-US" b="1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9BACB04-8401-9541-B13F-4DDF66C33331}"/>
              </a:ext>
            </a:extLst>
          </p:cNvPr>
          <p:cNvGrpSpPr/>
          <p:nvPr/>
        </p:nvGrpSpPr>
        <p:grpSpPr>
          <a:xfrm>
            <a:off x="4121695" y="4464403"/>
            <a:ext cx="3060512" cy="1585661"/>
            <a:chOff x="3996203" y="4360632"/>
            <a:chExt cx="3060512" cy="158566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CD2C73-BBA7-4546-A409-BC209D91413B}"/>
                </a:ext>
              </a:extLst>
            </p:cNvPr>
            <p:cNvSpPr/>
            <p:nvPr/>
          </p:nvSpPr>
          <p:spPr>
            <a:xfrm>
              <a:off x="4605177" y="4395725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83EA68-75D8-2A47-80E3-C2F5045EB0B2}"/>
                </a:ext>
              </a:extLst>
            </p:cNvPr>
            <p:cNvSpPr/>
            <p:nvPr/>
          </p:nvSpPr>
          <p:spPr>
            <a:xfrm>
              <a:off x="5988222" y="4395726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81DA2DD-F770-E74D-9BAB-EEAB398509E4}"/>
                </a:ext>
              </a:extLst>
            </p:cNvPr>
            <p:cNvSpPr/>
            <p:nvPr/>
          </p:nvSpPr>
          <p:spPr>
            <a:xfrm>
              <a:off x="5271786" y="5431702"/>
              <a:ext cx="494335" cy="514591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D9A8FA5-50C1-524C-96F4-C82401648E45}"/>
                </a:ext>
              </a:extLst>
            </p:cNvPr>
            <p:cNvSpPr txBox="1"/>
            <p:nvPr/>
          </p:nvSpPr>
          <p:spPr>
            <a:xfrm>
              <a:off x="3996203" y="4392332"/>
              <a:ext cx="4972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b="1" dirty="0"/>
                <a:t>120</a:t>
              </a:r>
            </a:p>
            <a:p>
              <a:pPr algn="r"/>
              <a:r>
                <a:rPr lang="en-US" altLang="zh-CN" sz="1600" b="1" dirty="0"/>
                <a:t>10</a:t>
              </a:r>
              <a:endParaRPr lang="en-US" sz="1600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1AF7D-8307-1848-A6B5-8D2E295C52FC}"/>
                </a:ext>
              </a:extLst>
            </p:cNvPr>
            <p:cNvSpPr txBox="1"/>
            <p:nvPr/>
          </p:nvSpPr>
          <p:spPr>
            <a:xfrm>
              <a:off x="6559463" y="4360632"/>
              <a:ext cx="4972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600" b="1" dirty="0"/>
                <a:t>210</a:t>
              </a:r>
            </a:p>
            <a:p>
              <a:pPr algn="r"/>
              <a:r>
                <a:rPr lang="en-US" altLang="zh-CN" sz="1600" b="1" dirty="0"/>
                <a:t>10</a:t>
              </a:r>
              <a:endParaRPr lang="en-US" sz="1600" b="1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3BE40F2-06EB-0E47-A2D2-5927A219F2CC}"/>
                </a:ext>
              </a:extLst>
            </p:cNvPr>
            <p:cNvCxnSpPr>
              <a:cxnSpLocks/>
              <a:stCxn id="11" idx="5"/>
              <a:endCxn id="13" idx="1"/>
            </p:cNvCxnSpPr>
            <p:nvPr/>
          </p:nvCxnSpPr>
          <p:spPr>
            <a:xfrm>
              <a:off x="5027118" y="4834956"/>
              <a:ext cx="317062" cy="67210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B71089-CF91-2847-9FD0-9F03ACE2CBD1}"/>
                </a:ext>
              </a:extLst>
            </p:cNvPr>
            <p:cNvCxnSpPr>
              <a:cxnSpLocks/>
              <a:stCxn id="12" idx="3"/>
              <a:endCxn id="13" idx="7"/>
            </p:cNvCxnSpPr>
            <p:nvPr/>
          </p:nvCxnSpPr>
          <p:spPr>
            <a:xfrm flipH="1">
              <a:off x="5693727" y="4834957"/>
              <a:ext cx="366889" cy="67210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2F15F04-EA69-1A4C-8C45-62CB8708CCBC}"/>
                </a:ext>
              </a:extLst>
            </p:cNvPr>
            <p:cNvCxnSpPr>
              <a:cxnSpLocks/>
              <a:stCxn id="11" idx="6"/>
              <a:endCxn id="12" idx="2"/>
            </p:cNvCxnSpPr>
            <p:nvPr/>
          </p:nvCxnSpPr>
          <p:spPr>
            <a:xfrm>
              <a:off x="5099512" y="4653021"/>
              <a:ext cx="888710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4011F961-6773-F24A-87DD-8B7ECA6994D1}"/>
              </a:ext>
            </a:extLst>
          </p:cNvPr>
          <p:cNvSpPr txBox="1"/>
          <p:nvPr/>
        </p:nvSpPr>
        <p:spPr>
          <a:xfrm>
            <a:off x="5107588" y="6389513"/>
            <a:ext cx="988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disagree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64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EE9DD40-A8AF-BA41-8528-2A4B33E0541A}"/>
              </a:ext>
            </a:extLst>
          </p:cNvPr>
          <p:cNvSpPr/>
          <p:nvPr/>
        </p:nvSpPr>
        <p:spPr>
          <a:xfrm>
            <a:off x="1329069" y="1424762"/>
            <a:ext cx="9579935" cy="40452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B8FF1-6206-1C4F-8D28-9348E9B1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SPP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07CDD-868B-7840-9E56-93D22F358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BE59A-7D2F-1641-903F-86EDC7E06611}" type="slidenum">
              <a:rPr lang="en-US" smtClean="0"/>
              <a:t>9</a:t>
            </a:fld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79E851-41EB-7642-9CB9-D3FD1464A736}"/>
              </a:ext>
            </a:extLst>
          </p:cNvPr>
          <p:cNvSpPr/>
          <p:nvPr/>
        </p:nvSpPr>
        <p:spPr>
          <a:xfrm>
            <a:off x="981069" y="5704294"/>
            <a:ext cx="1022985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[2]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Cittadini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Luca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et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al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"On the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tability of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nterdomain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outing."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ACM Computing Surveys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 44, no. 4 (2012): 1-40.</a:t>
            </a:r>
          </a:p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[3]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Cittadini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Luca,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et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al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"From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heory to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P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ractice: Efficiently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C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hecking BGP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C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onfigurations for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G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uaranteed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C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onvergence."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IEEE Transactions on Network and Service Management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 8, no. 4 (2011): 387-400.</a:t>
            </a:r>
          </a:p>
          <a:p>
            <a:r>
              <a:rPr lang="en-US" altLang="zh-CN" sz="1400" dirty="0">
                <a:solidFill>
                  <a:srgbClr val="222222"/>
                </a:solidFill>
                <a:latin typeface="Arial" panose="020B0604020202020204" pitchFamily="34" charset="0"/>
              </a:rPr>
              <a:t>[4]</a:t>
            </a:r>
            <a:r>
              <a:rPr lang="zh-CN" alt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Gao,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Lixin</a:t>
            </a:r>
            <a:r>
              <a:rPr lang="zh-CN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r>
              <a:rPr lang="zh-CN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 "Stable Internet routing without global coordination." 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IEEE/ACM Transactions on networking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9, no. 6 (2001): 681-692.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8CBAD6-F780-344E-B84E-79DDDCB7178A}"/>
              </a:ext>
            </a:extLst>
          </p:cNvPr>
          <p:cNvSpPr/>
          <p:nvPr/>
        </p:nvSpPr>
        <p:spPr>
          <a:xfrm>
            <a:off x="1692834" y="1602906"/>
            <a:ext cx="9032391" cy="377170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19F04DB-03AE-C44F-BE9A-B6ECE6A891EB}"/>
              </a:ext>
            </a:extLst>
          </p:cNvPr>
          <p:cNvSpPr/>
          <p:nvPr/>
        </p:nvSpPr>
        <p:spPr>
          <a:xfrm>
            <a:off x="2360079" y="2176737"/>
            <a:ext cx="7731051" cy="29392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7362A4F-08CC-B24B-9D2F-FD631D06BFAF}"/>
              </a:ext>
            </a:extLst>
          </p:cNvPr>
          <p:cNvSpPr/>
          <p:nvPr/>
        </p:nvSpPr>
        <p:spPr>
          <a:xfrm>
            <a:off x="3091725" y="2696242"/>
            <a:ext cx="6279955" cy="21397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617A7-7B02-0845-AD81-C04FA64CF149}"/>
              </a:ext>
            </a:extLst>
          </p:cNvPr>
          <p:cNvSpPr txBox="1"/>
          <p:nvPr/>
        </p:nvSpPr>
        <p:spPr>
          <a:xfrm>
            <a:off x="5699793" y="1657233"/>
            <a:ext cx="1040427" cy="375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/>
              <a:t>Solvable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8EA7AC-B2E2-2449-B7D2-97517F7657CB}"/>
              </a:ext>
            </a:extLst>
          </p:cNvPr>
          <p:cNvSpPr txBox="1"/>
          <p:nvPr/>
        </p:nvSpPr>
        <p:spPr>
          <a:xfrm>
            <a:off x="5699793" y="2176737"/>
            <a:ext cx="924103" cy="375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/>
              <a:t>Unique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33EAC-0517-4F4A-ABB0-4BF5C92A9339}"/>
              </a:ext>
            </a:extLst>
          </p:cNvPr>
          <p:cNvSpPr txBox="1"/>
          <p:nvPr/>
        </p:nvSpPr>
        <p:spPr>
          <a:xfrm>
            <a:off x="5746977" y="2761763"/>
            <a:ext cx="924103" cy="375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Safe</a:t>
            </a:r>
            <a:endParaRPr lang="en-US" b="1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B29C4CA-116B-7745-86C5-5CC4BA50E596}"/>
              </a:ext>
            </a:extLst>
          </p:cNvPr>
          <p:cNvSpPr/>
          <p:nvPr/>
        </p:nvSpPr>
        <p:spPr>
          <a:xfrm>
            <a:off x="3579490" y="3158474"/>
            <a:ext cx="5231263" cy="14382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DA2C77-4716-D945-B002-F8F0BDA332B7}"/>
              </a:ext>
            </a:extLst>
          </p:cNvPr>
          <p:cNvSpPr txBox="1"/>
          <p:nvPr/>
        </p:nvSpPr>
        <p:spPr>
          <a:xfrm>
            <a:off x="5081266" y="3220597"/>
            <a:ext cx="238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Greedy+-solvable</a:t>
            </a:r>
            <a:r>
              <a:rPr lang="zh-CN" altLang="en-US" b="1" dirty="0"/>
              <a:t> </a:t>
            </a:r>
            <a:r>
              <a:rPr lang="en-US" altLang="zh-CN" b="1" dirty="0"/>
              <a:t>[2,</a:t>
            </a:r>
            <a:r>
              <a:rPr lang="zh-CN" altLang="en-US" b="1" dirty="0"/>
              <a:t> </a:t>
            </a:r>
            <a:r>
              <a:rPr lang="en-US" altLang="zh-CN" b="1" dirty="0"/>
              <a:t>3]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85B27A-2219-3A45-BA9B-871E0EB845FD}"/>
              </a:ext>
            </a:extLst>
          </p:cNvPr>
          <p:cNvSpPr txBox="1"/>
          <p:nvPr/>
        </p:nvSpPr>
        <p:spPr>
          <a:xfrm>
            <a:off x="4875886" y="3552528"/>
            <a:ext cx="2688239" cy="375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Dispute-wheel-free</a:t>
            </a:r>
            <a:r>
              <a:rPr lang="zh-CN" altLang="en-US" b="1" dirty="0"/>
              <a:t> </a:t>
            </a:r>
            <a:r>
              <a:rPr lang="en-US" altLang="zh-CN" b="1" dirty="0"/>
              <a:t>[1]</a:t>
            </a:r>
            <a:endParaRPr lang="en-US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45D2E26-5FBF-E94F-9D36-4C73862C6DF7}"/>
              </a:ext>
            </a:extLst>
          </p:cNvPr>
          <p:cNvSpPr/>
          <p:nvPr/>
        </p:nvSpPr>
        <p:spPr>
          <a:xfrm>
            <a:off x="4245778" y="3542119"/>
            <a:ext cx="3926498" cy="8721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ABED55-E6C0-9945-A098-E3336E3C5340}"/>
              </a:ext>
            </a:extLst>
          </p:cNvPr>
          <p:cNvSpPr txBox="1"/>
          <p:nvPr/>
        </p:nvSpPr>
        <p:spPr>
          <a:xfrm>
            <a:off x="4851001" y="3922210"/>
            <a:ext cx="2688239" cy="375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Gao-Rexford[4]</a:t>
            </a:r>
            <a:endParaRPr lang="en-US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C74981F-741C-F841-A2B5-25142E360AF5}"/>
              </a:ext>
            </a:extLst>
          </p:cNvPr>
          <p:cNvSpPr/>
          <p:nvPr/>
        </p:nvSpPr>
        <p:spPr>
          <a:xfrm>
            <a:off x="4887582" y="3917265"/>
            <a:ext cx="2688239" cy="3319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A3F83A-0FDE-FF4E-A5D5-ED309526BF87}"/>
              </a:ext>
            </a:extLst>
          </p:cNvPr>
          <p:cNvSpPr txBox="1"/>
          <p:nvPr/>
        </p:nvSpPr>
        <p:spPr>
          <a:xfrm>
            <a:off x="1466767" y="1862325"/>
            <a:ext cx="1205976" cy="3361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/>
              <a:t>Unsolvable</a:t>
            </a:r>
            <a:endParaRPr lang="en-US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EE5FDC2-5CEB-EF44-870E-8F996BEFA6B6}"/>
              </a:ext>
            </a:extLst>
          </p:cNvPr>
          <p:cNvSpPr/>
          <p:nvPr/>
        </p:nvSpPr>
        <p:spPr>
          <a:xfrm>
            <a:off x="1700190" y="1604941"/>
            <a:ext cx="9025035" cy="3771709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ular Callout 25">
            <a:extLst>
              <a:ext uri="{FF2B5EF4-FFF2-40B4-BE49-F238E27FC236}">
                <a16:creationId xmlns:a16="http://schemas.microsoft.com/office/drawing/2014/main" id="{CB7A5B47-521C-FC45-AD1C-4B88286E5ADB}"/>
              </a:ext>
            </a:extLst>
          </p:cNvPr>
          <p:cNvSpPr/>
          <p:nvPr/>
        </p:nvSpPr>
        <p:spPr>
          <a:xfrm>
            <a:off x="6740219" y="365125"/>
            <a:ext cx="2882245" cy="612648"/>
          </a:xfrm>
          <a:prstGeom prst="wedgeRectCallout">
            <a:avLst>
              <a:gd name="adj1" fmla="val -31530"/>
              <a:gd name="adj2" fmla="val 1562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Focus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of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this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work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23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25" grpId="0" animBg="1"/>
      <p:bldP spid="2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5901</TotalTime>
  <Words>2583</Words>
  <Application>Microsoft Macintosh PowerPoint</Application>
  <PresentationFormat>Widescreen</PresentationFormat>
  <Paragraphs>472</Paragraphs>
  <Slides>36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等线</vt:lpstr>
      <vt:lpstr>等线 Light</vt:lpstr>
      <vt:lpstr>Arial</vt:lpstr>
      <vt:lpstr>Calibri</vt:lpstr>
      <vt:lpstr>Calibri Light</vt:lpstr>
      <vt:lpstr>Office Theme</vt:lpstr>
      <vt:lpstr>Scaling Network Verification to Large Networks: Progress and Opportunities </vt:lpstr>
      <vt:lpstr>Network Verification: Background</vt:lpstr>
      <vt:lpstr>Network Verification: Progress in the Community</vt:lpstr>
      <vt:lpstr>Network Verification: Scaling Challenges</vt:lpstr>
      <vt:lpstr>This Talk: Recent Results on Scaling Network Verification</vt:lpstr>
      <vt:lpstr>What is the Stable Path Problem?</vt:lpstr>
      <vt:lpstr>Example: Good Gadget</vt:lpstr>
      <vt:lpstr>Categories on SPP Instances</vt:lpstr>
      <vt:lpstr>Related Work on SPP</vt:lpstr>
      <vt:lpstr>Why Focus on SPP Solvability? </vt:lpstr>
      <vt:lpstr>Main Findings: New SPP Solvability Results</vt:lpstr>
      <vt:lpstr>Properties of Stable Path Assignment</vt:lpstr>
      <vt:lpstr>Solvability Digraph</vt:lpstr>
      <vt:lpstr>Solvability Graph - More Examples</vt:lpstr>
      <vt:lpstr>Solvability Graph and SPP Solvability</vt:lpstr>
      <vt:lpstr>GreedyMIS: A Polynomial-Time Heuristic for SPP</vt:lpstr>
      <vt:lpstr>GreedyMIS: Example</vt:lpstr>
      <vt:lpstr>GreedyMIS: Analysis</vt:lpstr>
      <vt:lpstr>Results: Solvability of GreedyMIS</vt:lpstr>
      <vt:lpstr>Results: Efficiency of GreedyMIS</vt:lpstr>
      <vt:lpstr>Summary</vt:lpstr>
      <vt:lpstr>This Talk: Recent Results on Scaling Network Verification</vt:lpstr>
      <vt:lpstr>DDPV in a Nutshell: Problem Transformation</vt:lpstr>
      <vt:lpstr>DDPV in a Nutshell: Distributed, Backward Counting </vt:lpstr>
      <vt:lpstr>DDPV System Implementation</vt:lpstr>
      <vt:lpstr>Results</vt:lpstr>
      <vt:lpstr>Summary</vt:lpstr>
      <vt:lpstr>This Talk: Recent Results on Scaling Network Verification</vt:lpstr>
      <vt:lpstr>Background: Interdomain Peering</vt:lpstr>
      <vt:lpstr>IVeri: Architecture and Key Design Points</vt:lpstr>
      <vt:lpstr>Privacy-Preserving SAT Solver</vt:lpstr>
      <vt:lpstr>Results: Functionality Check</vt:lpstr>
      <vt:lpstr>Results: Scalability</vt:lpstr>
      <vt:lpstr>Summary</vt:lpstr>
      <vt:lpstr>Conclusion</vt:lpstr>
      <vt:lpstr>Backup Slides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for the Maximum Independent Set: A New Perspective on the Stable Path Problem </dc:title>
  <dc:creator>Qiao Xiang</dc:creator>
  <cp:lastModifiedBy>Qiao Xiang</cp:lastModifiedBy>
  <cp:revision>558</cp:revision>
  <dcterms:created xsi:type="dcterms:W3CDTF">2021-03-09T13:51:33Z</dcterms:created>
  <dcterms:modified xsi:type="dcterms:W3CDTF">2021-11-01T03:23:27Z</dcterms:modified>
</cp:coreProperties>
</file>

<file path=docProps/thumbnail.jpeg>
</file>